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338" r:id="rId3"/>
    <p:sldId id="337" r:id="rId4"/>
    <p:sldId id="361" r:id="rId5"/>
    <p:sldId id="356" r:id="rId6"/>
    <p:sldId id="360" r:id="rId7"/>
    <p:sldId id="363" r:id="rId8"/>
    <p:sldId id="364" r:id="rId9"/>
    <p:sldId id="358" r:id="rId10"/>
    <p:sldId id="339" r:id="rId11"/>
    <p:sldId id="367" r:id="rId12"/>
    <p:sldId id="357" r:id="rId13"/>
    <p:sldId id="340" r:id="rId14"/>
    <p:sldId id="344" r:id="rId15"/>
    <p:sldId id="365" r:id="rId16"/>
    <p:sldId id="366" r:id="rId17"/>
    <p:sldId id="351" r:id="rId18"/>
    <p:sldId id="345" r:id="rId19"/>
    <p:sldId id="342" r:id="rId20"/>
    <p:sldId id="257" r:id="rId21"/>
    <p:sldId id="258" r:id="rId22"/>
    <p:sldId id="333" r:id="rId23"/>
    <p:sldId id="334" r:id="rId24"/>
    <p:sldId id="335" r:id="rId25"/>
    <p:sldId id="263" r:id="rId26"/>
    <p:sldId id="349" r:id="rId27"/>
    <p:sldId id="348" r:id="rId28"/>
    <p:sldId id="353" r:id="rId29"/>
    <p:sldId id="347" r:id="rId30"/>
    <p:sldId id="354" r:id="rId31"/>
    <p:sldId id="352" r:id="rId32"/>
    <p:sldId id="355" r:id="rId33"/>
    <p:sldId id="261" r:id="rId34"/>
    <p:sldId id="266" r:id="rId35"/>
    <p:sldId id="259" r:id="rId36"/>
    <p:sldId id="265" r:id="rId37"/>
    <p:sldId id="336" r:id="rId38"/>
    <p:sldId id="267" r:id="rId39"/>
    <p:sldId id="268" r:id="rId40"/>
    <p:sldId id="270" r:id="rId41"/>
    <p:sldId id="271" r:id="rId42"/>
    <p:sldId id="343" r:id="rId43"/>
    <p:sldId id="283" r:id="rId44"/>
    <p:sldId id="285" r:id="rId45"/>
    <p:sldId id="286" r:id="rId46"/>
    <p:sldId id="287" r:id="rId47"/>
    <p:sldId id="288" r:id="rId48"/>
    <p:sldId id="289" r:id="rId49"/>
    <p:sldId id="290" r:id="rId50"/>
    <p:sldId id="291" r:id="rId51"/>
    <p:sldId id="292" r:id="rId52"/>
    <p:sldId id="293" r:id="rId53"/>
    <p:sldId id="294" r:id="rId54"/>
    <p:sldId id="295"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8" r:id="rId75"/>
    <p:sldId id="319" r:id="rId76"/>
    <p:sldId id="320" r:id="rId77"/>
    <p:sldId id="321" r:id="rId78"/>
    <p:sldId id="322" r:id="rId79"/>
    <p:sldId id="323" r:id="rId80"/>
    <p:sldId id="324" r:id="rId81"/>
    <p:sldId id="325" r:id="rId82"/>
    <p:sldId id="326" r:id="rId83"/>
    <p:sldId id="327" r:id="rId84"/>
    <p:sldId id="328" r:id="rId85"/>
    <p:sldId id="330" r:id="rId86"/>
    <p:sldId id="331" r:id="rId87"/>
    <p:sldId id="329"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598" y="-82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EAF46-E892-4C80-A3A9-799A141CF2ED}" type="datetimeFigureOut">
              <a:rPr lang="tr-TR" smtClean="0"/>
              <a:pPr/>
              <a:t>16.9.2015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4C505-9BFB-4928-A6EE-6B55A6BE2B3B}" type="slidenum">
              <a:rPr lang="tr-TR" smtClean="0"/>
              <a:pPr/>
              <a:t>‹#›</a:t>
            </a:fld>
            <a:endParaRPr lang="tr-TR"/>
          </a:p>
        </p:txBody>
      </p:sp>
    </p:spTree>
    <p:extLst>
      <p:ext uri="{BB962C8B-B14F-4D97-AF65-F5344CB8AC3E}">
        <p14:creationId xmlns:p14="http://schemas.microsoft.com/office/powerpoint/2010/main" xmlns="" val="250488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2E6CD26-274F-44EC-8C64-E3C4F4CE717D}" type="slidenum">
              <a:rPr lang="tr-TR" smtClean="0"/>
              <a:pPr/>
              <a:t>48</a:t>
            </a:fld>
            <a:endParaRPr lang="tr-TR"/>
          </a:p>
        </p:txBody>
      </p:sp>
    </p:spTree>
    <p:extLst>
      <p:ext uri="{BB962C8B-B14F-4D97-AF65-F5344CB8AC3E}">
        <p14:creationId xmlns:p14="http://schemas.microsoft.com/office/powerpoint/2010/main" xmlns="" val="13192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490ADA6-5402-4025-A272-C0430B4431CA}" type="datetimeFigureOut">
              <a:rPr lang="tr-TR" smtClean="0"/>
              <a:pPr/>
              <a:t>16.9.2015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11515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490ADA6-5402-4025-A272-C0430B4431CA}" type="datetimeFigureOut">
              <a:rPr lang="tr-TR" smtClean="0"/>
              <a:pPr/>
              <a:t>16.9.2015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230824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490ADA6-5402-4025-A272-C0430B4431CA}" type="datetimeFigureOut">
              <a:rPr lang="tr-TR" smtClean="0"/>
              <a:pPr/>
              <a:t>16.9.2015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357876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490ADA6-5402-4025-A272-C0430B4431CA}" type="datetimeFigureOut">
              <a:rPr lang="tr-TR" smtClean="0"/>
              <a:pPr/>
              <a:t>16.9.2015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154161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490ADA6-5402-4025-A272-C0430B4431CA}" type="datetimeFigureOut">
              <a:rPr lang="tr-TR" smtClean="0"/>
              <a:pPr/>
              <a:t>16.9.2015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24446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490ADA6-5402-4025-A272-C0430B4431CA}" type="datetimeFigureOut">
              <a:rPr lang="tr-TR" smtClean="0"/>
              <a:pPr/>
              <a:t>16.9.2015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32677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490ADA6-5402-4025-A272-C0430B4431CA}" type="datetimeFigureOut">
              <a:rPr lang="tr-TR" smtClean="0"/>
              <a:pPr/>
              <a:t>16.9.2015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171948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490ADA6-5402-4025-A272-C0430B4431CA}" type="datetimeFigureOut">
              <a:rPr lang="tr-TR" smtClean="0"/>
              <a:pPr/>
              <a:t>16.9.2015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361540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490ADA6-5402-4025-A272-C0430B4431CA}" type="datetimeFigureOut">
              <a:rPr lang="tr-TR" smtClean="0"/>
              <a:pPr/>
              <a:t>16.9.2015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41130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490ADA6-5402-4025-A272-C0430B4431CA}" type="datetimeFigureOut">
              <a:rPr lang="tr-TR" smtClean="0"/>
              <a:pPr/>
              <a:t>16.9.2015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7262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490ADA6-5402-4025-A272-C0430B4431CA}" type="datetimeFigureOut">
              <a:rPr lang="tr-TR" smtClean="0"/>
              <a:pPr/>
              <a:t>16.9.2015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392999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cstate="print">
            <a:alphaModFix amt="27000"/>
            <a:lum/>
          </a:blip>
          <a:srcRect/>
          <a:stretch>
            <a:fillRect t="-17000" b="-1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0ADA6-5402-4025-A272-C0430B4431CA}" type="datetimeFigureOut">
              <a:rPr lang="tr-TR" smtClean="0"/>
              <a:pPr/>
              <a:t>16.9.2015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7278B-D0B2-4538-968D-CA5F84A23713}" type="slidenum">
              <a:rPr lang="tr-TR" smtClean="0"/>
              <a:pPr/>
              <a:t>‹#›</a:t>
            </a:fld>
            <a:endParaRPr lang="tr-TR"/>
          </a:p>
        </p:txBody>
      </p:sp>
    </p:spTree>
    <p:extLst>
      <p:ext uri="{BB962C8B-B14F-4D97-AF65-F5344CB8AC3E}">
        <p14:creationId xmlns:p14="http://schemas.microsoft.com/office/powerpoint/2010/main" xmlns="" val="2530228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blipFill dpi="0" rotWithShape="1">
          <a:blip r:embed="rId2" cstate="print">
            <a:alphaModFix amt="39000"/>
            <a:lum/>
          </a:blip>
          <a:srcRect/>
          <a:tile tx="0" ty="0" sx="100000" sy="100000" flip="none" algn="tl"/>
        </a:blip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0"/>
            <a:ext cx="9144000" cy="6858000"/>
          </a:xfrm>
        </p:spPr>
        <p:txBody>
          <a:bodyPr>
            <a:normAutofit/>
          </a:bodyPr>
          <a:lstStyle/>
          <a:p>
            <a:r>
              <a:rPr lang="tr-TR" sz="9600" dirty="0" smtClean="0">
                <a:solidFill>
                  <a:srgbClr val="FF0000"/>
                </a:solidFill>
                <a:latin typeface="Arial Black" pitchFamily="34" charset="0"/>
              </a:rPr>
              <a:t>KURBAN BAYRAMI</a:t>
            </a:r>
          </a:p>
          <a:p>
            <a:endParaRPr lang="tr-TR" dirty="0" smtClean="0">
              <a:solidFill>
                <a:srgbClr val="00B050"/>
              </a:solidFill>
              <a:latin typeface="Arial Black" pitchFamily="34" charset="0"/>
            </a:endParaRPr>
          </a:p>
          <a:p>
            <a:r>
              <a:rPr lang="tr-TR" dirty="0" smtClean="0">
                <a:solidFill>
                  <a:srgbClr val="00B050"/>
                </a:solidFill>
                <a:latin typeface="Arial Black" pitchFamily="34" charset="0"/>
              </a:rPr>
              <a:t>Emin </a:t>
            </a:r>
            <a:r>
              <a:rPr lang="tr-TR" dirty="0">
                <a:solidFill>
                  <a:srgbClr val="00B050"/>
                </a:solidFill>
                <a:latin typeface="Arial Black" pitchFamily="34" charset="0"/>
              </a:rPr>
              <a:t>YAVUZYİĞİT</a:t>
            </a:r>
            <a:br>
              <a:rPr lang="tr-TR" dirty="0">
                <a:solidFill>
                  <a:srgbClr val="00B050"/>
                </a:solidFill>
                <a:latin typeface="Arial Black" pitchFamily="34" charset="0"/>
              </a:rPr>
            </a:br>
            <a:r>
              <a:rPr lang="tr-TR" u="sng" dirty="0">
                <a:solidFill>
                  <a:srgbClr val="00B050"/>
                </a:solidFill>
                <a:latin typeface="Arial Black" pitchFamily="34" charset="0"/>
              </a:rPr>
              <a:t>UZMAN İMAM </a:t>
            </a:r>
            <a:r>
              <a:rPr lang="tr-TR" u="sng" dirty="0" smtClean="0">
                <a:solidFill>
                  <a:srgbClr val="00B050"/>
                </a:solidFill>
                <a:latin typeface="Arial Black" pitchFamily="34" charset="0"/>
              </a:rPr>
              <a:t>HATİP</a:t>
            </a:r>
            <a:r>
              <a:rPr lang="tr-TR" dirty="0">
                <a:latin typeface="Arial Black" pitchFamily="34" charset="0"/>
              </a:rPr>
              <a:t/>
            </a:r>
            <a:br>
              <a:rPr lang="tr-TR" dirty="0">
                <a:latin typeface="Arial Black" pitchFamily="34" charset="0"/>
              </a:rPr>
            </a:br>
            <a:r>
              <a:rPr lang="tr-TR" dirty="0">
                <a:latin typeface="Arial Black" pitchFamily="34" charset="0"/>
              </a:rPr>
              <a:t/>
            </a:r>
            <a:br>
              <a:rPr lang="tr-TR" dirty="0">
                <a:latin typeface="Arial Black" pitchFamily="34" charset="0"/>
              </a:rPr>
            </a:br>
            <a:r>
              <a:rPr lang="tr-TR" smtClean="0">
                <a:solidFill>
                  <a:srgbClr val="FF0000"/>
                </a:solidFill>
                <a:latin typeface="Arial Black" pitchFamily="34" charset="0"/>
              </a:rPr>
              <a:t>Facebook</a:t>
            </a:r>
            <a:r>
              <a:rPr lang="tr-TR" dirty="0" smtClean="0">
                <a:solidFill>
                  <a:srgbClr val="FF0000"/>
                </a:solidFill>
                <a:latin typeface="Arial Black" pitchFamily="34" charset="0"/>
              </a:rPr>
              <a:t> </a:t>
            </a:r>
            <a:r>
              <a:rPr lang="tr-TR" dirty="0" smtClean="0">
                <a:solidFill>
                  <a:srgbClr val="FF0000"/>
                </a:solidFill>
                <a:latin typeface="Arial Black" pitchFamily="34" charset="0"/>
              </a:rPr>
              <a:t>Grup: VAAZ DOSYALARI</a:t>
            </a:r>
            <a:r>
              <a:rPr lang="tr-TR" dirty="0">
                <a:solidFill>
                  <a:srgbClr val="FF0000"/>
                </a:solidFill>
                <a:latin typeface="Arial Black" pitchFamily="34" charset="0"/>
              </a:rPr>
              <a:t/>
            </a:r>
            <a:br>
              <a:rPr lang="tr-TR" dirty="0">
                <a:solidFill>
                  <a:srgbClr val="FF0000"/>
                </a:solidFill>
                <a:latin typeface="Arial Black" pitchFamily="34" charset="0"/>
              </a:rPr>
            </a:br>
            <a:endParaRPr lang="tr-TR" dirty="0" smtClean="0">
              <a:solidFill>
                <a:schemeClr val="tx2">
                  <a:lumMod val="60000"/>
                  <a:lumOff val="40000"/>
                </a:schemeClr>
              </a:solidFill>
              <a:latin typeface="Arial Black" pitchFamily="34" charset="0"/>
            </a:endParaRPr>
          </a:p>
        </p:txBody>
      </p:sp>
    </p:spTree>
    <p:extLst>
      <p:ext uri="{BB962C8B-B14F-4D97-AF65-F5344CB8AC3E}">
        <p14:creationId xmlns:p14="http://schemas.microsoft.com/office/powerpoint/2010/main" xmlns="" val="219103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r>
              <a:rPr lang="tr-TR" sz="4000" b="1" dirty="0" smtClean="0">
                <a:solidFill>
                  <a:srgbClr val="FF0000"/>
                </a:solidFill>
                <a:latin typeface="Arial Black" pitchFamily="34" charset="0"/>
              </a:rPr>
              <a:t>ALLAH KATINDA GÜNLERİN EN BÜYÜĞÜ KURBAN BAYRAM GÜNÜDÜR</a:t>
            </a:r>
          </a:p>
          <a:p>
            <a:r>
              <a:rPr lang="ar-AE" sz="4000" b="1" dirty="0" smtClean="0">
                <a:latin typeface="Arial Black" pitchFamily="34" charset="0"/>
              </a:rPr>
              <a:t>إنَّ </a:t>
            </a:r>
            <a:r>
              <a:rPr lang="ar-AE" sz="4000" b="1" dirty="0">
                <a:latin typeface="Arial Black" pitchFamily="34" charset="0"/>
              </a:rPr>
              <a:t>أعْظَمَ الايَّامِ عِنْدَ اللّهِ يَوْمُ النَّحْرِ ثُمَّ يَوْمُ النَّفْرِ 	</a:t>
            </a:r>
          </a:p>
          <a:p>
            <a:pPr marL="0" indent="0">
              <a:buNone/>
            </a:pPr>
            <a:r>
              <a:rPr lang="tr-TR" sz="4000" b="1" dirty="0" smtClean="0">
                <a:latin typeface="Arial Black" pitchFamily="34" charset="0"/>
              </a:rPr>
              <a:t>Abdullah </a:t>
            </a:r>
            <a:r>
              <a:rPr lang="tr-TR" sz="4000" b="1" dirty="0" err="1" smtClean="0">
                <a:latin typeface="Arial Black" pitchFamily="34" charset="0"/>
              </a:rPr>
              <a:t>İbn</a:t>
            </a:r>
            <a:r>
              <a:rPr lang="tr-TR" sz="4000" b="1" dirty="0" smtClean="0">
                <a:latin typeface="Arial Black" pitchFamily="34" charset="0"/>
              </a:rPr>
              <a:t> </a:t>
            </a:r>
            <a:r>
              <a:rPr lang="tr-TR" sz="4000" b="1" dirty="0">
                <a:latin typeface="Arial Black" pitchFamily="34" charset="0"/>
              </a:rPr>
              <a:t>Kurt anlatıyor: "</a:t>
            </a:r>
            <a:r>
              <a:rPr lang="tr-TR" sz="4000" b="1" dirty="0" err="1" smtClean="0">
                <a:latin typeface="Arial Black" pitchFamily="34" charset="0"/>
              </a:rPr>
              <a:t>Resulüllah</a:t>
            </a:r>
            <a:r>
              <a:rPr lang="tr-TR" sz="4000" b="1" dirty="0" smtClean="0">
                <a:latin typeface="Arial Black" pitchFamily="34" charset="0"/>
              </a:rPr>
              <a:t> (SAV) </a:t>
            </a:r>
            <a:r>
              <a:rPr lang="tr-TR" sz="4000" b="1" dirty="0">
                <a:latin typeface="Arial Black" pitchFamily="34" charset="0"/>
              </a:rPr>
              <a:t>buyurdular </a:t>
            </a:r>
            <a:r>
              <a:rPr lang="tr-TR" sz="4000" b="1" dirty="0" smtClean="0">
                <a:latin typeface="Arial Black" pitchFamily="34" charset="0"/>
              </a:rPr>
              <a:t>ki:</a:t>
            </a:r>
          </a:p>
          <a:p>
            <a:pPr marL="0" indent="0">
              <a:buNone/>
            </a:pPr>
            <a:r>
              <a:rPr lang="tr-TR" sz="4000" b="1" dirty="0" smtClean="0">
                <a:latin typeface="Arial Black" pitchFamily="34" charset="0"/>
              </a:rPr>
              <a:t>«Allah </a:t>
            </a:r>
            <a:r>
              <a:rPr lang="tr-TR" sz="4000" b="1" dirty="0">
                <a:latin typeface="Arial Black" pitchFamily="34" charset="0"/>
              </a:rPr>
              <a:t>indinde günlerin en büyüğü Kurban bayramı günüdür, bunu, fazilette </a:t>
            </a:r>
            <a:r>
              <a:rPr lang="tr-TR" sz="4000" b="1" dirty="0" err="1">
                <a:latin typeface="Arial Black" pitchFamily="34" charset="0"/>
              </a:rPr>
              <a:t>Nefr</a:t>
            </a:r>
            <a:r>
              <a:rPr lang="tr-TR" sz="4000" b="1" dirty="0">
                <a:latin typeface="Arial Black" pitchFamily="34" charset="0"/>
              </a:rPr>
              <a:t> günü (teşrik günlerinin ikinci günü) takip eder</a:t>
            </a:r>
            <a:r>
              <a:rPr lang="tr-TR" sz="4000" b="1" dirty="0" smtClean="0">
                <a:latin typeface="Arial Black" pitchFamily="34" charset="0"/>
              </a:rPr>
              <a:t>.»  </a:t>
            </a:r>
            <a:r>
              <a:rPr lang="tr-TR" dirty="0"/>
              <a:t>(</a:t>
            </a:r>
            <a:r>
              <a:rPr lang="tr-TR" dirty="0" err="1"/>
              <a:t>Ebû</a:t>
            </a:r>
            <a:r>
              <a:rPr lang="tr-TR" dirty="0"/>
              <a:t> Davud, </a:t>
            </a:r>
            <a:r>
              <a:rPr lang="tr-TR" dirty="0" err="1"/>
              <a:t>Menâsik</a:t>
            </a:r>
            <a:r>
              <a:rPr lang="tr-TR" dirty="0"/>
              <a:t> </a:t>
            </a:r>
            <a:r>
              <a:rPr lang="tr-TR" dirty="0" smtClean="0"/>
              <a:t>19</a:t>
            </a:r>
            <a:r>
              <a:rPr lang="tr-TR" dirty="0"/>
              <a:t>)</a:t>
            </a:r>
          </a:p>
          <a:p>
            <a:endParaRPr lang="tr-TR" dirty="0"/>
          </a:p>
        </p:txBody>
      </p:sp>
    </p:spTree>
    <p:extLst>
      <p:ext uri="{BB962C8B-B14F-4D97-AF65-F5344CB8AC3E}">
        <p14:creationId xmlns:p14="http://schemas.microsoft.com/office/powerpoint/2010/main" xmlns="" val="309508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b="1" dirty="0" smtClean="0">
                <a:solidFill>
                  <a:srgbClr val="00B0F0"/>
                </a:solidFill>
                <a:latin typeface="Arial Black" pitchFamily="34" charset="0"/>
              </a:rPr>
              <a:t>KURBAN BAYRAM GÜNÜ YAPILACAK İLKLER</a:t>
            </a:r>
          </a:p>
          <a:p>
            <a:r>
              <a:rPr lang="tr-TR" b="1" dirty="0" smtClean="0">
                <a:latin typeface="Arial Black" pitchFamily="34" charset="0"/>
              </a:rPr>
              <a:t>Hz</a:t>
            </a:r>
            <a:r>
              <a:rPr lang="tr-TR" b="1" dirty="0">
                <a:latin typeface="Arial Black" pitchFamily="34" charset="0"/>
              </a:rPr>
              <a:t>. </a:t>
            </a:r>
            <a:r>
              <a:rPr lang="tr-TR" b="1" dirty="0" smtClean="0">
                <a:latin typeface="Arial Black" pitchFamily="34" charset="0"/>
              </a:rPr>
              <a:t>Peygamber SAV Efendimiz şöyle buyuruyor:</a:t>
            </a:r>
            <a:endParaRPr lang="tr-TR" b="1" dirty="0">
              <a:solidFill>
                <a:srgbClr val="FF0000"/>
              </a:solidFill>
              <a:latin typeface="Arial Black" pitchFamily="34" charset="0"/>
            </a:endParaRPr>
          </a:p>
          <a:p>
            <a:r>
              <a:rPr lang="ar-AE" b="1" dirty="0">
                <a:solidFill>
                  <a:srgbClr val="FF0000"/>
                </a:solidFill>
                <a:latin typeface="Arial Black" pitchFamily="34" charset="0"/>
              </a:rPr>
              <a:t>إن أول ما نبدأ به في يومنا هذا أن نصلي، ثم نرجع فننحر، من فعله فقد أصاب سنَّتنا، ومن ذبح قبل فإنما هو لحم قدَّمه لأهله، ليس من النُّسُك في </a:t>
            </a:r>
            <a:r>
              <a:rPr lang="ar-AE" b="1" dirty="0" smtClean="0">
                <a:solidFill>
                  <a:srgbClr val="FF0000"/>
                </a:solidFill>
                <a:latin typeface="Arial Black" pitchFamily="34" charset="0"/>
              </a:rPr>
              <a:t>شيء</a:t>
            </a:r>
            <a:endParaRPr lang="tr-TR" b="1" dirty="0" smtClean="0">
              <a:solidFill>
                <a:srgbClr val="FF0000"/>
              </a:solidFill>
              <a:latin typeface="Arial Black" pitchFamily="34" charset="0"/>
            </a:endParaRPr>
          </a:p>
          <a:p>
            <a:pPr marL="0" indent="0">
              <a:buNone/>
            </a:pPr>
            <a:r>
              <a:rPr lang="tr-TR" b="1" dirty="0" smtClean="0">
                <a:latin typeface="Arial Black" pitchFamily="34" charset="0"/>
              </a:rPr>
              <a:t>«Bu </a:t>
            </a:r>
            <a:r>
              <a:rPr lang="tr-TR" b="1" dirty="0">
                <a:latin typeface="Arial Black" pitchFamily="34" charset="0"/>
              </a:rPr>
              <a:t>günümüzde yapacağımız ilk şey bayram namazını kılmak, sonra (evlerimize) dönüp kurban kesmek olacaktır. Her kim böyle yaparsa sünnetimize uygun iş yapmış olur. Kim (namazdan) önce kurban keserse, o ancak ailesine bir et sunmuş olur. Bu kestiği kurban </a:t>
            </a:r>
            <a:r>
              <a:rPr lang="tr-TR" b="1" dirty="0" smtClean="0">
                <a:latin typeface="Arial Black" pitchFamily="34" charset="0"/>
              </a:rPr>
              <a:t>olmaz»  </a:t>
            </a:r>
            <a:r>
              <a:rPr lang="tr-TR" dirty="0"/>
              <a:t>(Buhari, Edahî,1. VI,234)</a:t>
            </a:r>
          </a:p>
          <a:p>
            <a:endParaRPr lang="tr-TR" dirty="0"/>
          </a:p>
        </p:txBody>
      </p:sp>
    </p:spTree>
    <p:extLst>
      <p:ext uri="{BB962C8B-B14F-4D97-AF65-F5344CB8AC3E}">
        <p14:creationId xmlns:p14="http://schemas.microsoft.com/office/powerpoint/2010/main" xmlns="" val="89632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sz="4300" dirty="0" smtClean="0">
                <a:solidFill>
                  <a:srgbClr val="FF0000"/>
                </a:solidFill>
                <a:latin typeface="Arial Black" pitchFamily="34" charset="0"/>
              </a:rPr>
              <a:t>KURBAN BAYRAM GÜNÜ YAPILMASI MENDUP AMELLER</a:t>
            </a:r>
          </a:p>
          <a:p>
            <a:r>
              <a:rPr lang="tr-TR" dirty="0" smtClean="0">
                <a:latin typeface="Arial Black" pitchFamily="34" charset="0"/>
              </a:rPr>
              <a:t>Kurban </a:t>
            </a:r>
            <a:r>
              <a:rPr lang="tr-TR" dirty="0">
                <a:latin typeface="Arial Black" pitchFamily="34" charset="0"/>
              </a:rPr>
              <a:t>Bayramı'nda kurban kesecek kimsenin onun etinden yemesi için namazdan önce bir şey yememesi güzel bir davranıştır. Sonra namaza erken davranıp sabah namazını mahalle mescidinde kılarak bayram namazı için, varsa namazgâha ve büyük camiye gitmek; namaza giderken Ramazan Bayramı'nda içinden ve Kurban Bayramı'nda açıktan tekbir getirmek; dönüşte mümkün ise başka yoldan gelmek; müminlere rast geldikçe güler yüzlü olmak ve tatlı söz söylemek; gücü yettiğince çok sadaka vermek </a:t>
            </a:r>
            <a:r>
              <a:rPr lang="tr-TR" dirty="0" err="1">
                <a:latin typeface="Arial Black" pitchFamily="34" charset="0"/>
              </a:rPr>
              <a:t>menduptur</a:t>
            </a:r>
            <a:r>
              <a:rPr lang="tr-TR" dirty="0">
                <a:latin typeface="Arial Black" pitchFamily="34" charset="0"/>
              </a:rPr>
              <a:t>. </a:t>
            </a:r>
            <a:r>
              <a:rPr lang="tr-TR" dirty="0"/>
              <a:t>(</a:t>
            </a:r>
            <a:r>
              <a:rPr lang="tr-TR" dirty="0" err="1"/>
              <a:t>Meraku'f</a:t>
            </a:r>
            <a:r>
              <a:rPr lang="tr-TR" dirty="0"/>
              <a:t>-Felah, İstanbul 1327, 158).</a:t>
            </a:r>
          </a:p>
          <a:p>
            <a:endParaRPr lang="tr-TR" dirty="0"/>
          </a:p>
        </p:txBody>
      </p:sp>
    </p:spTree>
    <p:extLst>
      <p:ext uri="{BB962C8B-B14F-4D97-AF65-F5344CB8AC3E}">
        <p14:creationId xmlns:p14="http://schemas.microsoft.com/office/powerpoint/2010/main" xmlns="" val="64722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sz="4000" b="1" dirty="0" smtClean="0">
                <a:latin typeface="Arial Black" pitchFamily="34" charset="0"/>
              </a:rPr>
              <a:t>MUTEBER KURBAN BAYRAM GÜNÜ KESİLEN KURBANDIR</a:t>
            </a:r>
          </a:p>
          <a:p>
            <a:r>
              <a:rPr lang="ar-AE" sz="4000" b="1" dirty="0" smtClean="0">
                <a:latin typeface="Arial Black" pitchFamily="34" charset="0"/>
              </a:rPr>
              <a:t>الصَّومُ </a:t>
            </a:r>
            <a:r>
              <a:rPr lang="ar-AE" sz="4000" b="1" dirty="0">
                <a:latin typeface="Arial Black" pitchFamily="34" charset="0"/>
              </a:rPr>
              <a:t>يَومَ تُصُومُونَ وَالفِطْرُ يَوْمَ تُفْطِرونَ، وَالاَضْحَى يَوْمَ تُضَحُّونَ. </a:t>
            </a:r>
          </a:p>
          <a:p>
            <a:pPr marL="0" indent="0">
              <a:buNone/>
            </a:pPr>
            <a:r>
              <a:rPr lang="tr-TR" sz="4000" b="1" u="sng" dirty="0" smtClean="0">
                <a:solidFill>
                  <a:srgbClr val="00B050"/>
                </a:solidFill>
                <a:latin typeface="Arial Black" pitchFamily="34" charset="0"/>
              </a:rPr>
              <a:t>Hz</a:t>
            </a:r>
            <a:r>
              <a:rPr lang="tr-TR" sz="4000" b="1" u="sng" dirty="0">
                <a:solidFill>
                  <a:srgbClr val="00B050"/>
                </a:solidFill>
                <a:latin typeface="Arial Black" pitchFamily="34" charset="0"/>
              </a:rPr>
              <a:t>. Ebu </a:t>
            </a:r>
            <a:r>
              <a:rPr lang="tr-TR" sz="4000" b="1" u="sng" dirty="0" err="1">
                <a:solidFill>
                  <a:srgbClr val="00B050"/>
                </a:solidFill>
                <a:latin typeface="Arial Black" pitchFamily="34" charset="0"/>
              </a:rPr>
              <a:t>Hureyre</a:t>
            </a:r>
            <a:r>
              <a:rPr lang="tr-TR" sz="4000" b="1" u="sng" dirty="0">
                <a:solidFill>
                  <a:srgbClr val="00B050"/>
                </a:solidFill>
                <a:latin typeface="Arial Black" pitchFamily="34" charset="0"/>
              </a:rPr>
              <a:t> (</a:t>
            </a:r>
            <a:r>
              <a:rPr lang="tr-TR" sz="4000" b="1" u="sng" dirty="0" err="1">
                <a:solidFill>
                  <a:srgbClr val="00B050"/>
                </a:solidFill>
                <a:latin typeface="Arial Black" pitchFamily="34" charset="0"/>
              </a:rPr>
              <a:t>r.a</a:t>
            </a:r>
            <a:r>
              <a:rPr lang="tr-TR" sz="4000" b="1" u="sng" dirty="0">
                <a:solidFill>
                  <a:srgbClr val="00B050"/>
                </a:solidFill>
                <a:latin typeface="Arial Black" pitchFamily="34" charset="0"/>
              </a:rPr>
              <a:t>) anlatıyor: "</a:t>
            </a:r>
            <a:r>
              <a:rPr lang="tr-TR" sz="4000" b="1" u="sng" dirty="0" err="1">
                <a:solidFill>
                  <a:srgbClr val="00B050"/>
                </a:solidFill>
                <a:latin typeface="Arial Black" pitchFamily="34" charset="0"/>
              </a:rPr>
              <a:t>Rasulullah</a:t>
            </a:r>
            <a:r>
              <a:rPr lang="tr-TR" sz="4000" b="1" u="sng" dirty="0">
                <a:solidFill>
                  <a:srgbClr val="00B050"/>
                </a:solidFill>
                <a:latin typeface="Arial Black" pitchFamily="34" charset="0"/>
              </a:rPr>
              <a:t> (</a:t>
            </a:r>
            <a:r>
              <a:rPr lang="tr-TR" sz="4000" b="1" u="sng" dirty="0" err="1">
                <a:solidFill>
                  <a:srgbClr val="00B050"/>
                </a:solidFill>
                <a:latin typeface="Arial Black" pitchFamily="34" charset="0"/>
              </a:rPr>
              <a:t>s.a.v</a:t>
            </a:r>
            <a:r>
              <a:rPr lang="tr-TR" sz="4000" b="1" u="sng" dirty="0">
                <a:solidFill>
                  <a:srgbClr val="00B050"/>
                </a:solidFill>
                <a:latin typeface="Arial Black" pitchFamily="34" charset="0"/>
              </a:rPr>
              <a:t>.) buyurdular ki:</a:t>
            </a:r>
          </a:p>
          <a:p>
            <a:pPr marL="0" indent="0">
              <a:buNone/>
            </a:pPr>
            <a:r>
              <a:rPr lang="tr-TR" sz="4000" b="1" dirty="0" smtClean="0">
                <a:latin typeface="Arial Black" pitchFamily="34" charset="0"/>
              </a:rPr>
              <a:t>«(</a:t>
            </a:r>
            <a:r>
              <a:rPr lang="tr-TR" sz="4000" b="1" dirty="0">
                <a:latin typeface="Arial Black" pitchFamily="34" charset="0"/>
              </a:rPr>
              <a:t>Muteber) oruç, (hep beraber) tuttuğunuz gündekidir. (Muteber) iftar, (hep beraber) ettiğiniz gündekidir. </a:t>
            </a:r>
            <a:r>
              <a:rPr lang="tr-TR" sz="4000" b="1" dirty="0">
                <a:solidFill>
                  <a:srgbClr val="FF0000"/>
                </a:solidFill>
                <a:latin typeface="Arial Black" pitchFamily="34" charset="0"/>
              </a:rPr>
              <a:t>(Muteber) kurban (hep beraber) kurban kestiğiniz gündekidir</a:t>
            </a:r>
            <a:r>
              <a:rPr lang="tr-TR" sz="4000" b="1" dirty="0" smtClean="0">
                <a:solidFill>
                  <a:srgbClr val="FF0000"/>
                </a:solidFill>
                <a:latin typeface="Arial Black" pitchFamily="34" charset="0"/>
              </a:rPr>
              <a:t>.» </a:t>
            </a:r>
            <a:r>
              <a:rPr lang="tr-TR" dirty="0" smtClean="0"/>
              <a:t>(</a:t>
            </a:r>
            <a:r>
              <a:rPr lang="tr-TR" dirty="0" err="1" smtClean="0"/>
              <a:t>Tirmizî</a:t>
            </a:r>
            <a:r>
              <a:rPr lang="tr-TR" dirty="0"/>
              <a:t>, </a:t>
            </a:r>
            <a:r>
              <a:rPr lang="tr-TR" dirty="0" err="1"/>
              <a:t>Savm</a:t>
            </a:r>
            <a:r>
              <a:rPr lang="tr-TR" dirty="0"/>
              <a:t> </a:t>
            </a:r>
            <a:r>
              <a:rPr lang="tr-TR" dirty="0" smtClean="0"/>
              <a:t>11</a:t>
            </a:r>
            <a:r>
              <a:rPr lang="tr-TR" dirty="0"/>
              <a:t>)</a:t>
            </a:r>
          </a:p>
          <a:p>
            <a:endParaRPr lang="tr-TR" dirty="0"/>
          </a:p>
        </p:txBody>
      </p:sp>
    </p:spTree>
    <p:extLst>
      <p:ext uri="{BB962C8B-B14F-4D97-AF65-F5344CB8AC3E}">
        <p14:creationId xmlns:p14="http://schemas.microsoft.com/office/powerpoint/2010/main" xmlns="" val="326559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3600" dirty="0" smtClean="0">
                <a:solidFill>
                  <a:srgbClr val="00B0F0"/>
                </a:solidFill>
                <a:latin typeface="Arial Black" pitchFamily="34" charset="0"/>
              </a:rPr>
              <a:t>BAYRAM GÜNLERİ ZİKİR DİĞER GÜNLERDEN DAHA EFDALDİR</a:t>
            </a:r>
          </a:p>
          <a:p>
            <a:r>
              <a:rPr lang="tr-TR" sz="3600" dirty="0" smtClean="0">
                <a:solidFill>
                  <a:srgbClr val="FF0000"/>
                </a:solidFill>
                <a:latin typeface="Arial Black" pitchFamily="34" charset="0"/>
              </a:rPr>
              <a:t>HZ Peygamberimiz </a:t>
            </a:r>
            <a:r>
              <a:rPr lang="tr-TR" sz="3600" dirty="0">
                <a:solidFill>
                  <a:srgbClr val="FF0000"/>
                </a:solidFill>
                <a:latin typeface="Arial Black" pitchFamily="34" charset="0"/>
              </a:rPr>
              <a:t>(S.A.S.) buyuruyor ki: </a:t>
            </a:r>
          </a:p>
          <a:p>
            <a:pPr marL="0" indent="0">
              <a:buNone/>
            </a:pPr>
            <a:r>
              <a:rPr lang="tr-TR" sz="3600" dirty="0" smtClean="0">
                <a:latin typeface="Arial Black" pitchFamily="34" charset="0"/>
              </a:rPr>
              <a:t> « </a:t>
            </a:r>
            <a:r>
              <a:rPr lang="tr-TR" sz="3600" dirty="0">
                <a:latin typeface="Arial Black" pitchFamily="34" charset="0"/>
              </a:rPr>
              <a:t>Kim bayram günü üç yüz kere «</a:t>
            </a:r>
            <a:r>
              <a:rPr lang="tr-TR" sz="3600" dirty="0" err="1" smtClean="0">
                <a:latin typeface="Arial Black" pitchFamily="34" charset="0"/>
              </a:rPr>
              <a:t>sübhanellahi</a:t>
            </a:r>
            <a:r>
              <a:rPr lang="tr-TR" sz="3600" dirty="0" smtClean="0">
                <a:latin typeface="Arial Black" pitchFamily="34" charset="0"/>
              </a:rPr>
              <a:t> </a:t>
            </a:r>
            <a:r>
              <a:rPr lang="tr-TR" sz="3600" dirty="0">
                <a:latin typeface="Arial Black" pitchFamily="34" charset="0"/>
              </a:rPr>
              <a:t>ve </a:t>
            </a:r>
            <a:r>
              <a:rPr lang="tr-TR" sz="3600" dirty="0" err="1">
                <a:latin typeface="Arial Black" pitchFamily="34" charset="0"/>
              </a:rPr>
              <a:t>bihamdihi</a:t>
            </a:r>
            <a:r>
              <a:rPr lang="tr-TR" sz="3600" dirty="0">
                <a:latin typeface="Arial Black" pitchFamily="34" charset="0"/>
              </a:rPr>
              <a:t>» der ve </a:t>
            </a:r>
            <a:r>
              <a:rPr lang="tr-TR" sz="3600" dirty="0" smtClean="0">
                <a:latin typeface="Arial Black" pitchFamily="34" charset="0"/>
              </a:rPr>
              <a:t>sevabını ölmüş </a:t>
            </a:r>
            <a:r>
              <a:rPr lang="tr-TR" sz="3600" dirty="0" err="1" smtClean="0">
                <a:latin typeface="Arial Black" pitchFamily="34" charset="0"/>
              </a:rPr>
              <a:t>müslümanlara</a:t>
            </a:r>
            <a:r>
              <a:rPr lang="tr-TR" sz="3600" dirty="0" smtClean="0">
                <a:latin typeface="Arial Black" pitchFamily="34" charset="0"/>
              </a:rPr>
              <a:t> bağışlarsa</a:t>
            </a:r>
            <a:r>
              <a:rPr lang="tr-TR" sz="3600" dirty="0">
                <a:latin typeface="Arial Black" pitchFamily="34" charset="0"/>
              </a:rPr>
              <a:t>, her </a:t>
            </a:r>
            <a:r>
              <a:rPr lang="tr-TR" sz="3600" dirty="0" err="1" smtClean="0">
                <a:latin typeface="Arial Black" pitchFamily="34" charset="0"/>
              </a:rPr>
              <a:t>müslüman</a:t>
            </a:r>
            <a:r>
              <a:rPr lang="tr-TR" sz="3600" dirty="0" smtClean="0">
                <a:latin typeface="Arial Black" pitchFamily="34" charset="0"/>
              </a:rPr>
              <a:t> </a:t>
            </a:r>
            <a:r>
              <a:rPr lang="tr-TR" sz="3600" dirty="0">
                <a:latin typeface="Arial Black" pitchFamily="34" charset="0"/>
              </a:rPr>
              <a:t>ölünün kabrine bin </a:t>
            </a:r>
            <a:r>
              <a:rPr lang="tr-TR" sz="3600" dirty="0" smtClean="0">
                <a:latin typeface="Arial Black" pitchFamily="34" charset="0"/>
              </a:rPr>
              <a:t>nur </a:t>
            </a:r>
            <a:r>
              <a:rPr lang="tr-TR" sz="3600" dirty="0">
                <a:latin typeface="Arial Black" pitchFamily="34" charset="0"/>
              </a:rPr>
              <a:t>iner ölünce Allah kendi </a:t>
            </a:r>
            <a:r>
              <a:rPr lang="tr-TR" sz="3600" dirty="0" smtClean="0">
                <a:latin typeface="Arial Black" pitchFamily="34" charset="0"/>
              </a:rPr>
              <a:t>mezarına </a:t>
            </a:r>
            <a:r>
              <a:rPr lang="tr-TR" sz="3600" dirty="0">
                <a:latin typeface="Arial Black" pitchFamily="34" charset="0"/>
              </a:rPr>
              <a:t>da bin </a:t>
            </a:r>
            <a:r>
              <a:rPr lang="tr-TR" sz="3600" dirty="0" smtClean="0">
                <a:latin typeface="Arial Black" pitchFamily="34" charset="0"/>
              </a:rPr>
              <a:t>nur </a:t>
            </a:r>
            <a:r>
              <a:rPr lang="tr-TR" sz="3600" dirty="0">
                <a:latin typeface="Arial Black" pitchFamily="34" charset="0"/>
              </a:rPr>
              <a:t>gönderir.» </a:t>
            </a:r>
            <a:r>
              <a:rPr lang="tr-TR" dirty="0" smtClean="0"/>
              <a:t>(İmam-ı Gazali)</a:t>
            </a:r>
            <a:endParaRPr lang="tr-TR" dirty="0"/>
          </a:p>
        </p:txBody>
      </p:sp>
    </p:spTree>
    <p:extLst>
      <p:ext uri="{BB962C8B-B14F-4D97-AF65-F5344CB8AC3E}">
        <p14:creationId xmlns:p14="http://schemas.microsoft.com/office/powerpoint/2010/main" xmlns="" val="42223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b="1" dirty="0" smtClean="0">
                <a:solidFill>
                  <a:srgbClr val="00B050"/>
                </a:solidFill>
              </a:rPr>
              <a:t>BAYRAMDA KİŞLERİN  KIYAFETLERİ İSLAMA UYGUN OLMALIDIR</a:t>
            </a:r>
            <a:endParaRPr lang="tr-TR" b="1" dirty="0">
              <a:solidFill>
                <a:srgbClr val="00B050"/>
              </a:solidFill>
            </a:endParaRPr>
          </a:p>
          <a:p>
            <a:pPr marL="0" indent="0">
              <a:buNone/>
            </a:pPr>
            <a:r>
              <a:rPr lang="tr-TR" b="1" dirty="0" smtClean="0"/>
              <a:t>    - </a:t>
            </a:r>
            <a:r>
              <a:rPr lang="tr-TR" b="1" dirty="0"/>
              <a:t>Hz. </a:t>
            </a:r>
            <a:r>
              <a:rPr lang="tr-TR" b="1" dirty="0" err="1"/>
              <a:t>Aişe</a:t>
            </a:r>
            <a:r>
              <a:rPr lang="tr-TR" b="1" dirty="0"/>
              <a:t> anlatır . “Hz. Ebubekir’in kızı Esma, ince elbise ile peygamberin yanına gelmişti. </a:t>
            </a:r>
            <a:r>
              <a:rPr lang="tr-TR" b="1" dirty="0" err="1"/>
              <a:t>Resûlullah</a:t>
            </a:r>
            <a:r>
              <a:rPr lang="tr-TR" b="1" dirty="0"/>
              <a:t> ondan yüz çevirdi ve ona: “Ey Esma! Kadın, ergenlik çağına yaklaşınca, onun vücudunu başkalarının görmesi uygun değildir. El ve yüz hariç örtünmelisin” dedi. Onun açık halinden yüz çevirdi. “Peygamberin sizin çocuğunuzdan da yüz çevirmesini ister misiniz?”</a:t>
            </a:r>
          </a:p>
          <a:p>
            <a:pPr marL="0" indent="0">
              <a:buNone/>
            </a:pPr>
            <a:r>
              <a:rPr lang="tr-TR" b="1" dirty="0"/>
              <a:t> </a:t>
            </a:r>
            <a:r>
              <a:rPr lang="tr-TR" b="1" dirty="0" smtClean="0"/>
              <a:t>   - </a:t>
            </a:r>
            <a:r>
              <a:rPr lang="tr-TR" b="1" dirty="0"/>
              <a:t>Nur </a:t>
            </a:r>
            <a:r>
              <a:rPr lang="tr-TR" b="1" dirty="0" err="1"/>
              <a:t>Sûresinde</a:t>
            </a:r>
            <a:r>
              <a:rPr lang="tr-TR" b="1" dirty="0"/>
              <a:t> : “</a:t>
            </a:r>
            <a:r>
              <a:rPr lang="tr-TR" b="1" dirty="0" err="1"/>
              <a:t>Mü’min</a:t>
            </a:r>
            <a:r>
              <a:rPr lang="tr-TR" b="1" dirty="0"/>
              <a:t> kadınlara söyle gözlerini haramdan sakındırsınlar, ırzlarını korusunlar. Ziynetlerini ve ziynet yerlerini açıp göstermesinler. Ancak zaruri olan el ve yüz müstesnadır. Baş örtülerini de yakalarının üstüne omuzlarına sarkıtsınlar.” (</a:t>
            </a:r>
            <a:r>
              <a:rPr lang="tr-TR" b="1" dirty="0" smtClean="0"/>
              <a:t>Nur suresi 31</a:t>
            </a:r>
            <a:r>
              <a:rPr lang="tr-TR" b="1" dirty="0"/>
              <a:t>) buyrulmuştur.</a:t>
            </a:r>
          </a:p>
          <a:p>
            <a:endParaRPr lang="tr-TR" dirty="0"/>
          </a:p>
        </p:txBody>
      </p:sp>
    </p:spTree>
    <p:extLst>
      <p:ext uri="{BB962C8B-B14F-4D97-AF65-F5344CB8AC3E}">
        <p14:creationId xmlns:p14="http://schemas.microsoft.com/office/powerpoint/2010/main" xmlns="" val="98753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0000" lnSpcReduction="20000"/>
          </a:bodyPr>
          <a:lstStyle/>
          <a:p>
            <a:pPr marL="0" indent="0">
              <a:buNone/>
            </a:pPr>
            <a:r>
              <a:rPr lang="tr-TR" sz="6900" dirty="0" smtClean="0">
                <a:solidFill>
                  <a:srgbClr val="00B050"/>
                </a:solidFill>
                <a:latin typeface="Arial Black" pitchFamily="34" charset="0"/>
              </a:rPr>
              <a:t>İNCELİK VE ZERAFET ÖRNEĞİ HZ ÖMER RA   </a:t>
            </a:r>
          </a:p>
          <a:p>
            <a:pPr marL="0" indent="0">
              <a:buNone/>
            </a:pPr>
            <a:r>
              <a:rPr lang="tr-TR" u="sng" dirty="0" smtClean="0">
                <a:solidFill>
                  <a:srgbClr val="FF0000"/>
                </a:solidFill>
                <a:latin typeface="Arial Black" pitchFamily="34" charset="0"/>
              </a:rPr>
              <a:t>Hz</a:t>
            </a:r>
            <a:r>
              <a:rPr lang="tr-TR" u="sng" dirty="0">
                <a:solidFill>
                  <a:srgbClr val="FF0000"/>
                </a:solidFill>
                <a:latin typeface="Arial Black" pitchFamily="34" charset="0"/>
              </a:rPr>
              <a:t>. </a:t>
            </a:r>
            <a:r>
              <a:rPr lang="tr-TR" u="sng" dirty="0" smtClean="0">
                <a:solidFill>
                  <a:srgbClr val="FF0000"/>
                </a:solidFill>
                <a:latin typeface="Arial Black" pitchFamily="34" charset="0"/>
              </a:rPr>
              <a:t>Ömer RA oğullarından </a:t>
            </a:r>
            <a:r>
              <a:rPr lang="tr-TR" u="sng" dirty="0">
                <a:solidFill>
                  <a:srgbClr val="FF0000"/>
                </a:solidFill>
                <a:latin typeface="Arial Black" pitchFamily="34" charset="0"/>
              </a:rPr>
              <a:t>birini bayram günü sadece </a:t>
            </a:r>
            <a:r>
              <a:rPr lang="tr-TR" u="sng" dirty="0" smtClean="0">
                <a:solidFill>
                  <a:srgbClr val="FF0000"/>
                </a:solidFill>
                <a:latin typeface="Arial Black" pitchFamily="34" charset="0"/>
              </a:rPr>
              <a:t>yırtık </a:t>
            </a:r>
            <a:r>
              <a:rPr lang="tr-TR" u="sng" dirty="0">
                <a:solidFill>
                  <a:srgbClr val="FF0000"/>
                </a:solidFill>
                <a:latin typeface="Arial Black" pitchFamily="34" charset="0"/>
              </a:rPr>
              <a:t>bir gömlek içinde görünce </a:t>
            </a:r>
            <a:r>
              <a:rPr lang="tr-TR" u="sng" dirty="0" smtClean="0">
                <a:solidFill>
                  <a:srgbClr val="FF0000"/>
                </a:solidFill>
                <a:latin typeface="Arial Black" pitchFamily="34" charset="0"/>
              </a:rPr>
              <a:t>ağlamaya başlar</a:t>
            </a:r>
            <a:r>
              <a:rPr lang="tr-TR" u="sng" dirty="0">
                <a:solidFill>
                  <a:srgbClr val="FF0000"/>
                </a:solidFill>
                <a:latin typeface="Arial Black" pitchFamily="34" charset="0"/>
              </a:rPr>
              <a:t>. </a:t>
            </a:r>
            <a:endParaRPr lang="tr-TR" u="sng" dirty="0" smtClean="0">
              <a:solidFill>
                <a:srgbClr val="FF0000"/>
              </a:solidFill>
              <a:latin typeface="Arial Black" pitchFamily="34" charset="0"/>
            </a:endParaRPr>
          </a:p>
          <a:p>
            <a:pPr marL="0" indent="0">
              <a:buNone/>
            </a:pPr>
            <a:r>
              <a:rPr lang="tr-TR" dirty="0">
                <a:latin typeface="Arial Black" pitchFamily="34" charset="0"/>
              </a:rPr>
              <a:t> </a:t>
            </a:r>
            <a:r>
              <a:rPr lang="tr-TR" dirty="0" smtClean="0">
                <a:latin typeface="Arial Black" pitchFamily="34" charset="0"/>
              </a:rPr>
              <a:t>  Oğlu </a:t>
            </a:r>
            <a:r>
              <a:rPr lang="tr-TR" dirty="0">
                <a:latin typeface="Arial Black" pitchFamily="34" charset="0"/>
              </a:rPr>
              <a:t>ona «Niye </a:t>
            </a:r>
            <a:r>
              <a:rPr lang="tr-TR" dirty="0" smtClean="0">
                <a:latin typeface="Arial Black" pitchFamily="34" charset="0"/>
              </a:rPr>
              <a:t>ağlıyorsun</a:t>
            </a:r>
            <a:r>
              <a:rPr lang="tr-TR" dirty="0">
                <a:latin typeface="Arial Black" pitchFamily="34" charset="0"/>
              </a:rPr>
              <a:t>» diye sorar. </a:t>
            </a:r>
          </a:p>
          <a:p>
            <a:pPr marL="0" indent="0">
              <a:buNone/>
            </a:pPr>
            <a:r>
              <a:rPr lang="tr-TR" dirty="0">
                <a:latin typeface="Arial Black" pitchFamily="34" charset="0"/>
              </a:rPr>
              <a:t> </a:t>
            </a:r>
            <a:r>
              <a:rPr lang="tr-TR" dirty="0" smtClean="0">
                <a:latin typeface="Arial Black" pitchFamily="34" charset="0"/>
              </a:rPr>
              <a:t>  Hz</a:t>
            </a:r>
            <a:r>
              <a:rPr lang="tr-TR" dirty="0">
                <a:latin typeface="Arial Black" pitchFamily="34" charset="0"/>
              </a:rPr>
              <a:t>. Ömer </a:t>
            </a:r>
            <a:r>
              <a:rPr lang="tr-TR" dirty="0" smtClean="0">
                <a:latin typeface="Arial Black" pitchFamily="34" charset="0"/>
              </a:rPr>
              <a:t>RA oğluna </a:t>
            </a:r>
            <a:r>
              <a:rPr lang="tr-TR" dirty="0">
                <a:latin typeface="Arial Black" pitchFamily="34" charset="0"/>
              </a:rPr>
              <a:t>«Yavrum, bayram günü seni çocuklar bu </a:t>
            </a:r>
            <a:r>
              <a:rPr lang="tr-TR" dirty="0" smtClean="0">
                <a:latin typeface="Arial Black" pitchFamily="34" charset="0"/>
              </a:rPr>
              <a:t>yırtık </a:t>
            </a:r>
            <a:r>
              <a:rPr lang="tr-TR" dirty="0">
                <a:latin typeface="Arial Black" pitchFamily="34" charset="0"/>
              </a:rPr>
              <a:t>gömlekle görünce hayal </a:t>
            </a:r>
            <a:r>
              <a:rPr lang="tr-TR" dirty="0" smtClean="0">
                <a:latin typeface="Arial Black" pitchFamily="34" charset="0"/>
              </a:rPr>
              <a:t>kırıklığına düşeceğinden </a:t>
            </a:r>
            <a:r>
              <a:rPr lang="tr-TR" dirty="0">
                <a:latin typeface="Arial Black" pitchFamily="34" charset="0"/>
              </a:rPr>
              <a:t>çekiniyorum» diye cevap verir. </a:t>
            </a:r>
            <a:endParaRPr lang="tr-TR" dirty="0" smtClean="0">
              <a:latin typeface="Arial Black" pitchFamily="34" charset="0"/>
            </a:endParaRPr>
          </a:p>
          <a:p>
            <a:pPr marL="0" indent="0">
              <a:buNone/>
            </a:pPr>
            <a:r>
              <a:rPr lang="tr-TR" dirty="0">
                <a:latin typeface="Arial Black" pitchFamily="34" charset="0"/>
              </a:rPr>
              <a:t> </a:t>
            </a:r>
            <a:r>
              <a:rPr lang="tr-TR" dirty="0" smtClean="0">
                <a:latin typeface="Arial Black" pitchFamily="34" charset="0"/>
              </a:rPr>
              <a:t>   Oğlu </a:t>
            </a:r>
            <a:r>
              <a:rPr lang="tr-TR" dirty="0">
                <a:latin typeface="Arial Black" pitchFamily="34" charset="0"/>
              </a:rPr>
              <a:t>da ona «Ancak </a:t>
            </a:r>
            <a:r>
              <a:rPr lang="tr-TR" dirty="0" smtClean="0">
                <a:latin typeface="Arial Black" pitchFamily="34" charset="0"/>
              </a:rPr>
              <a:t>Allah‘ın </a:t>
            </a:r>
            <a:r>
              <a:rPr lang="tr-TR" dirty="0" err="1" smtClean="0">
                <a:latin typeface="Arial Black" pitchFamily="34" charset="0"/>
              </a:rPr>
              <a:t>Rızâsı'ndan</a:t>
            </a:r>
            <a:r>
              <a:rPr lang="tr-TR" dirty="0" smtClean="0">
                <a:latin typeface="Arial Black" pitchFamily="34" charset="0"/>
              </a:rPr>
              <a:t> </a:t>
            </a:r>
            <a:r>
              <a:rPr lang="tr-TR" dirty="0">
                <a:latin typeface="Arial Black" pitchFamily="34" charset="0"/>
              </a:rPr>
              <a:t>mahrum kalan veya ana - </a:t>
            </a:r>
            <a:r>
              <a:rPr lang="tr-TR" dirty="0" smtClean="0">
                <a:latin typeface="Arial Black" pitchFamily="34" charset="0"/>
              </a:rPr>
              <a:t>babasına </a:t>
            </a:r>
            <a:r>
              <a:rPr lang="tr-TR" dirty="0">
                <a:latin typeface="Arial Black" pitchFamily="34" charset="0"/>
              </a:rPr>
              <a:t>âsi olanlar hayal </a:t>
            </a:r>
            <a:r>
              <a:rPr lang="tr-TR" dirty="0" smtClean="0">
                <a:latin typeface="Arial Black" pitchFamily="34" charset="0"/>
              </a:rPr>
              <a:t>kırıklığına düşerler</a:t>
            </a:r>
            <a:r>
              <a:rPr lang="tr-TR" dirty="0">
                <a:latin typeface="Arial Black" pitchFamily="34" charset="0"/>
              </a:rPr>
              <a:t>. Ben ise senin </a:t>
            </a:r>
            <a:r>
              <a:rPr lang="tr-TR" dirty="0" smtClean="0">
                <a:latin typeface="Arial Black" pitchFamily="34" charset="0"/>
              </a:rPr>
              <a:t>hoşnutluğun </a:t>
            </a:r>
            <a:r>
              <a:rPr lang="tr-TR" dirty="0">
                <a:latin typeface="Arial Black" pitchFamily="34" charset="0"/>
              </a:rPr>
              <a:t>sayesinde </a:t>
            </a:r>
            <a:r>
              <a:rPr lang="tr-TR" dirty="0" smtClean="0">
                <a:latin typeface="Arial Black" pitchFamily="34" charset="0"/>
              </a:rPr>
              <a:t>Allah‘ın </a:t>
            </a:r>
            <a:r>
              <a:rPr lang="tr-TR" dirty="0" err="1" smtClean="0">
                <a:latin typeface="Arial Black" pitchFamily="34" charset="0"/>
              </a:rPr>
              <a:t>Rızası'nı</a:t>
            </a:r>
            <a:r>
              <a:rPr lang="tr-TR" dirty="0" smtClean="0">
                <a:latin typeface="Arial Black" pitchFamily="34" charset="0"/>
              </a:rPr>
              <a:t> kazanacağımı </a:t>
            </a:r>
            <a:r>
              <a:rPr lang="tr-TR" dirty="0">
                <a:latin typeface="Arial Black" pitchFamily="34" charset="0"/>
              </a:rPr>
              <a:t>umuyorum» diye cevap verir. </a:t>
            </a:r>
            <a:endParaRPr lang="tr-TR" dirty="0" smtClean="0">
              <a:latin typeface="Arial Black" pitchFamily="34" charset="0"/>
            </a:endParaRPr>
          </a:p>
          <a:p>
            <a:pPr marL="0" indent="0">
              <a:buNone/>
            </a:pPr>
            <a:r>
              <a:rPr lang="tr-TR" dirty="0" smtClean="0">
                <a:latin typeface="Arial Black" pitchFamily="34" charset="0"/>
              </a:rPr>
              <a:t>Bunun </a:t>
            </a:r>
            <a:r>
              <a:rPr lang="tr-TR" dirty="0">
                <a:latin typeface="Arial Black" pitchFamily="34" charset="0"/>
              </a:rPr>
              <a:t>üzerine Hz. Ömer </a:t>
            </a:r>
            <a:r>
              <a:rPr lang="tr-TR" dirty="0" smtClean="0">
                <a:latin typeface="Arial Black" pitchFamily="34" charset="0"/>
              </a:rPr>
              <a:t>RA gözyaşları içinde oğlunu bağrına </a:t>
            </a:r>
            <a:r>
              <a:rPr lang="tr-TR" dirty="0">
                <a:latin typeface="Arial Black" pitchFamily="34" charset="0"/>
              </a:rPr>
              <a:t>basar ve ona </a:t>
            </a:r>
            <a:r>
              <a:rPr lang="tr-TR" dirty="0" err="1">
                <a:latin typeface="Arial Black" pitchFamily="34" charset="0"/>
              </a:rPr>
              <a:t>duâ</a:t>
            </a:r>
            <a:r>
              <a:rPr lang="tr-TR" dirty="0">
                <a:latin typeface="Arial Black" pitchFamily="34" charset="0"/>
              </a:rPr>
              <a:t> eder. </a:t>
            </a:r>
          </a:p>
          <a:p>
            <a:pPr marL="0" indent="0">
              <a:buNone/>
            </a:pPr>
            <a:r>
              <a:rPr lang="tr-TR" u="sng" dirty="0" smtClean="0">
                <a:solidFill>
                  <a:srgbClr val="FF0000"/>
                </a:solidFill>
                <a:latin typeface="Arial Black" pitchFamily="34" charset="0"/>
              </a:rPr>
              <a:t>Su </a:t>
            </a:r>
            <a:r>
              <a:rPr lang="tr-TR" u="sng" dirty="0">
                <a:solidFill>
                  <a:srgbClr val="FF0000"/>
                </a:solidFill>
                <a:latin typeface="Arial Black" pitchFamily="34" charset="0"/>
              </a:rPr>
              <a:t>beyitlerin </a:t>
            </a:r>
            <a:r>
              <a:rPr lang="tr-TR" u="sng" dirty="0" smtClean="0">
                <a:solidFill>
                  <a:srgbClr val="FF0000"/>
                </a:solidFill>
                <a:latin typeface="Arial Black" pitchFamily="34" charset="0"/>
              </a:rPr>
              <a:t>şairi</a:t>
            </a:r>
            <a:r>
              <a:rPr lang="tr-TR" u="sng" dirty="0">
                <a:solidFill>
                  <a:srgbClr val="FF0000"/>
                </a:solidFill>
                <a:latin typeface="Arial Black" pitchFamily="34" charset="0"/>
              </a:rPr>
              <a:t>, ne güzel söyler: </a:t>
            </a:r>
          </a:p>
          <a:p>
            <a:pPr marL="0" indent="0">
              <a:buNone/>
            </a:pPr>
            <a:r>
              <a:rPr lang="tr-TR" dirty="0">
                <a:latin typeface="Arial Black" pitchFamily="34" charset="0"/>
              </a:rPr>
              <a:t>«Dediler ki; «</a:t>
            </a:r>
            <a:r>
              <a:rPr lang="tr-TR" dirty="0" smtClean="0">
                <a:latin typeface="Arial Black" pitchFamily="34" charset="0"/>
              </a:rPr>
              <a:t>yarın </a:t>
            </a:r>
            <a:r>
              <a:rPr lang="tr-TR" dirty="0">
                <a:latin typeface="Arial Black" pitchFamily="34" charset="0"/>
              </a:rPr>
              <a:t>bayram, ne giyeceksin?» </a:t>
            </a:r>
          </a:p>
          <a:p>
            <a:pPr marL="0" indent="0">
              <a:buNone/>
            </a:pPr>
            <a:r>
              <a:rPr lang="tr-TR" dirty="0">
                <a:latin typeface="Arial Black" pitchFamily="34" charset="0"/>
              </a:rPr>
              <a:t>Dedim ki, «Kuluna </a:t>
            </a:r>
            <a:r>
              <a:rPr lang="tr-TR" dirty="0" smtClean="0">
                <a:latin typeface="Arial Black" pitchFamily="34" charset="0"/>
              </a:rPr>
              <a:t>susayınca </a:t>
            </a:r>
            <a:r>
              <a:rPr lang="tr-TR" dirty="0">
                <a:latin typeface="Arial Black" pitchFamily="34" charset="0"/>
              </a:rPr>
              <a:t>su sunan </a:t>
            </a:r>
            <a:r>
              <a:rPr lang="tr-TR" dirty="0" smtClean="0">
                <a:latin typeface="Arial Black" pitchFamily="34" charset="0"/>
              </a:rPr>
              <a:t>Allah‘ın bağışladığı </a:t>
            </a:r>
            <a:endParaRPr lang="tr-TR" dirty="0">
              <a:latin typeface="Arial Black" pitchFamily="34" charset="0"/>
            </a:endParaRPr>
          </a:p>
          <a:p>
            <a:pPr marL="0" indent="0">
              <a:buNone/>
            </a:pPr>
            <a:r>
              <a:rPr lang="tr-TR" dirty="0" smtClean="0">
                <a:latin typeface="Arial Black" pitchFamily="34" charset="0"/>
              </a:rPr>
              <a:t>Elbiseyi» </a:t>
            </a:r>
            <a:r>
              <a:rPr lang="tr-TR" dirty="0" smtClean="0"/>
              <a:t>(İmam-ı Gazali)</a:t>
            </a:r>
            <a:endParaRPr lang="tr-TR" dirty="0"/>
          </a:p>
        </p:txBody>
      </p:sp>
    </p:spTree>
    <p:extLst>
      <p:ext uri="{BB962C8B-B14F-4D97-AF65-F5344CB8AC3E}">
        <p14:creationId xmlns:p14="http://schemas.microsoft.com/office/powerpoint/2010/main" xmlns="" val="415690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sz="3600" b="1" dirty="0" smtClean="0">
                <a:solidFill>
                  <a:srgbClr val="00B050"/>
                </a:solidFill>
                <a:latin typeface="Arial Black" pitchFamily="34" charset="0"/>
              </a:rPr>
              <a:t>TEŞRİK TEKBİRLERİNE RİAYET EDELİM</a:t>
            </a:r>
          </a:p>
          <a:p>
            <a:r>
              <a:rPr lang="tr-TR" sz="3600" b="1" dirty="0">
                <a:solidFill>
                  <a:srgbClr val="00B050"/>
                </a:solidFill>
                <a:latin typeface="Arial Black" pitchFamily="34" charset="0"/>
              </a:rPr>
              <a:t> </a:t>
            </a:r>
            <a:r>
              <a:rPr lang="tr-TR" sz="3600" b="1" dirty="0">
                <a:solidFill>
                  <a:srgbClr val="0070C0"/>
                </a:solidFill>
                <a:latin typeface="Arial Black" pitchFamily="34" charset="0"/>
              </a:rPr>
              <a:t>« Bayramlarınızı tekbirler ile şenlendiriniz</a:t>
            </a:r>
            <a:r>
              <a:rPr lang="tr-TR" sz="3600" b="1" dirty="0" smtClean="0">
                <a:solidFill>
                  <a:srgbClr val="0070C0"/>
                </a:solidFill>
                <a:latin typeface="Arial Black" pitchFamily="34" charset="0"/>
              </a:rPr>
              <a:t>.» </a:t>
            </a:r>
            <a:r>
              <a:rPr lang="tr-TR" sz="3600" b="1" dirty="0" smtClean="0">
                <a:solidFill>
                  <a:srgbClr val="00B050"/>
                </a:solidFill>
                <a:latin typeface="Arial Black" pitchFamily="34" charset="0"/>
              </a:rPr>
              <a:t>(Hadis-i Şerif) </a:t>
            </a:r>
          </a:p>
          <a:p>
            <a:r>
              <a:rPr lang="tr-TR" sz="3600" b="1" dirty="0" smtClean="0">
                <a:solidFill>
                  <a:srgbClr val="FF0000"/>
                </a:solidFill>
                <a:latin typeface="Arial Black" pitchFamily="34" charset="0"/>
              </a:rPr>
              <a:t>TEŞRİK TEKBİRLERİNİ FARZ NAMAZLARDAN SONRA SÖYLEMEK </a:t>
            </a:r>
            <a:r>
              <a:rPr lang="tr-TR" sz="3600" b="1" dirty="0" smtClean="0">
                <a:solidFill>
                  <a:srgbClr val="00B050"/>
                </a:solidFill>
                <a:latin typeface="Arial Black" pitchFamily="34" charset="0"/>
              </a:rPr>
              <a:t>VACİPTİR.</a:t>
            </a:r>
          </a:p>
          <a:p>
            <a:r>
              <a:rPr lang="tr-TR" sz="3600" b="1" dirty="0" smtClean="0">
                <a:latin typeface="Arial Black" pitchFamily="34" charset="0"/>
              </a:rPr>
              <a:t>AREFE GÜNÜ SABAH NAMAZINDA BAŞLAR BAYRAMIN DÖRDÜNCÜ GÜNÜ İKİNDİ NAMAZINDA SON BULUR (</a:t>
            </a:r>
            <a:r>
              <a:rPr lang="tr-TR" sz="3600" b="1" dirty="0" smtClean="0">
                <a:solidFill>
                  <a:srgbClr val="FF0000"/>
                </a:solidFill>
                <a:latin typeface="Arial Black" pitchFamily="34" charset="0"/>
              </a:rPr>
              <a:t>23 VAKİT</a:t>
            </a:r>
            <a:r>
              <a:rPr lang="tr-TR" sz="3600" b="1" dirty="0" smtClean="0">
                <a:latin typeface="Arial Black" pitchFamily="34" charset="0"/>
              </a:rPr>
              <a:t>) </a:t>
            </a:r>
          </a:p>
          <a:p>
            <a:r>
              <a:rPr lang="tr-TR" sz="3600" b="1" dirty="0" smtClean="0">
                <a:solidFill>
                  <a:srgbClr val="00B050"/>
                </a:solidFill>
                <a:latin typeface="Arial Black" pitchFamily="34" charset="0"/>
              </a:rPr>
              <a:t>TEŞRİK TEKBİRİ;</a:t>
            </a:r>
          </a:p>
          <a:p>
            <a:pPr marL="0" indent="0">
              <a:buNone/>
            </a:pPr>
            <a:r>
              <a:rPr lang="ar-AE" sz="3600" b="1" dirty="0" smtClean="0">
                <a:latin typeface="Arial Black" pitchFamily="34" charset="0"/>
              </a:rPr>
              <a:t>الله </a:t>
            </a:r>
            <a:r>
              <a:rPr lang="ar-AE" sz="3600" b="1" dirty="0">
                <a:latin typeface="Arial Black" pitchFamily="34" charset="0"/>
              </a:rPr>
              <a:t>أكبر. الله أكبر. لا </a:t>
            </a:r>
            <a:r>
              <a:rPr lang="ar-AE" sz="3600" b="1" dirty="0" smtClean="0">
                <a:latin typeface="Arial Black" pitchFamily="34" charset="0"/>
              </a:rPr>
              <a:t>إله </a:t>
            </a:r>
            <a:r>
              <a:rPr lang="ar-AE" sz="3600" b="1" dirty="0">
                <a:latin typeface="Arial Black" pitchFamily="34" charset="0"/>
              </a:rPr>
              <a:t>إلا الله. والله أكبر. الله أكبر ولله الحمد</a:t>
            </a:r>
            <a:endParaRPr lang="tr-TR" sz="3600" b="1" dirty="0">
              <a:latin typeface="Arial Black" pitchFamily="34" charset="0"/>
            </a:endParaRPr>
          </a:p>
        </p:txBody>
      </p:sp>
    </p:spTree>
    <p:extLst>
      <p:ext uri="{BB962C8B-B14F-4D97-AF65-F5344CB8AC3E}">
        <p14:creationId xmlns:p14="http://schemas.microsoft.com/office/powerpoint/2010/main" xmlns="" val="187762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741368"/>
          </a:xfrm>
        </p:spPr>
        <p:txBody>
          <a:bodyPr>
            <a:normAutofit lnSpcReduction="10000"/>
          </a:bodyPr>
          <a:lstStyle/>
          <a:p>
            <a:r>
              <a:rPr lang="tr-TR" sz="3600" u="sng" dirty="0" smtClean="0">
                <a:solidFill>
                  <a:srgbClr val="00B0F0"/>
                </a:solidFill>
                <a:latin typeface="Arial Black" pitchFamily="34" charset="0"/>
              </a:rPr>
              <a:t>BAYRAM GÜNLERİNDE ŞEYTAN ÖFKELENİR</a:t>
            </a:r>
          </a:p>
          <a:p>
            <a:r>
              <a:rPr lang="tr-TR" sz="3600" u="sng" dirty="0" err="1" smtClean="0">
                <a:solidFill>
                  <a:srgbClr val="FF0000"/>
                </a:solidFill>
                <a:latin typeface="Arial Black" pitchFamily="34" charset="0"/>
              </a:rPr>
              <a:t>Vehb</a:t>
            </a:r>
            <a:r>
              <a:rPr lang="tr-TR" sz="3600" u="sng" dirty="0" smtClean="0">
                <a:solidFill>
                  <a:srgbClr val="FF0000"/>
                </a:solidFill>
                <a:latin typeface="Arial Black" pitchFamily="34" charset="0"/>
              </a:rPr>
              <a:t> </a:t>
            </a:r>
            <a:r>
              <a:rPr lang="tr-TR" sz="3600" u="sng" dirty="0" err="1" smtClean="0">
                <a:solidFill>
                  <a:srgbClr val="FF0000"/>
                </a:solidFill>
                <a:latin typeface="Arial Black" pitchFamily="34" charset="0"/>
              </a:rPr>
              <a:t>İbn</a:t>
            </a:r>
            <a:r>
              <a:rPr lang="tr-TR" sz="3600" u="sng" dirty="0" smtClean="0">
                <a:solidFill>
                  <a:srgbClr val="FF0000"/>
                </a:solidFill>
                <a:latin typeface="Arial Black" pitchFamily="34" charset="0"/>
              </a:rPr>
              <a:t> </a:t>
            </a:r>
            <a:r>
              <a:rPr lang="tr-TR" sz="3600" u="sng" dirty="0">
                <a:solidFill>
                  <a:srgbClr val="FF0000"/>
                </a:solidFill>
                <a:latin typeface="Arial Black" pitchFamily="34" charset="0"/>
              </a:rPr>
              <a:t>Münebbih buyuruyor ki; </a:t>
            </a:r>
            <a:r>
              <a:rPr lang="tr-TR" sz="3600" dirty="0" smtClean="0">
                <a:latin typeface="Arial Black" pitchFamily="34" charset="0"/>
              </a:rPr>
              <a:t>«Şeytan </a:t>
            </a:r>
            <a:r>
              <a:rPr lang="tr-TR" sz="3600" dirty="0">
                <a:latin typeface="Arial Black" pitchFamily="34" charset="0"/>
              </a:rPr>
              <a:t>her bayram günü öfkesinden inler. </a:t>
            </a:r>
            <a:r>
              <a:rPr lang="tr-TR" sz="3600" dirty="0" smtClean="0">
                <a:latin typeface="Arial Black" pitchFamily="34" charset="0"/>
              </a:rPr>
              <a:t>Etrafına </a:t>
            </a:r>
            <a:r>
              <a:rPr lang="tr-TR" sz="3600" dirty="0">
                <a:latin typeface="Arial Black" pitchFamily="34" charset="0"/>
              </a:rPr>
              <a:t>toplanan </a:t>
            </a:r>
            <a:r>
              <a:rPr lang="tr-TR" sz="3600" dirty="0" smtClean="0">
                <a:latin typeface="Arial Black" pitchFamily="34" charset="0"/>
              </a:rPr>
              <a:t>yardakçıları </a:t>
            </a:r>
            <a:r>
              <a:rPr lang="tr-TR" sz="3600" dirty="0">
                <a:latin typeface="Arial Black" pitchFamily="34" charset="0"/>
              </a:rPr>
              <a:t>«Seni öfkelendiren nedir, efendimiz» diye sorarlar. </a:t>
            </a:r>
            <a:r>
              <a:rPr lang="tr-TR" sz="3600" dirty="0" smtClean="0">
                <a:latin typeface="Arial Black" pitchFamily="34" charset="0"/>
              </a:rPr>
              <a:t>şeytan </a:t>
            </a:r>
            <a:r>
              <a:rPr lang="tr-TR" sz="3600" dirty="0">
                <a:latin typeface="Arial Black" pitchFamily="34" charset="0"/>
              </a:rPr>
              <a:t>da onlara su cevabi verir. «Bu gün </a:t>
            </a:r>
            <a:r>
              <a:rPr lang="tr-TR" sz="3600" dirty="0" smtClean="0">
                <a:latin typeface="Arial Black" pitchFamily="34" charset="0"/>
              </a:rPr>
              <a:t>Allah </a:t>
            </a:r>
            <a:r>
              <a:rPr lang="tr-TR" sz="3600" dirty="0">
                <a:latin typeface="Arial Black" pitchFamily="34" charset="0"/>
              </a:rPr>
              <a:t>Muhammed (S.A.S) ümmetinin </a:t>
            </a:r>
            <a:r>
              <a:rPr lang="tr-TR" sz="3600" dirty="0" smtClean="0">
                <a:latin typeface="Arial Black" pitchFamily="34" charset="0"/>
              </a:rPr>
              <a:t>günahlarını af etti Onları </a:t>
            </a:r>
            <a:r>
              <a:rPr lang="tr-TR" sz="3600" dirty="0">
                <a:latin typeface="Arial Black" pitchFamily="34" charset="0"/>
              </a:rPr>
              <a:t>mutlaka nefsi arzulara ve hazlara </a:t>
            </a:r>
            <a:r>
              <a:rPr lang="tr-TR" sz="3600" dirty="0" smtClean="0">
                <a:latin typeface="Arial Black" pitchFamily="34" charset="0"/>
              </a:rPr>
              <a:t>daldırarak oyalamalısınız</a:t>
            </a:r>
            <a:r>
              <a:rPr lang="tr-TR" sz="3600" dirty="0">
                <a:latin typeface="Arial Black" pitchFamily="34" charset="0"/>
              </a:rPr>
              <a:t>.»</a:t>
            </a:r>
          </a:p>
          <a:p>
            <a:endParaRPr lang="tr-TR" dirty="0"/>
          </a:p>
        </p:txBody>
      </p:sp>
    </p:spTree>
    <p:extLst>
      <p:ext uri="{BB962C8B-B14F-4D97-AF65-F5344CB8AC3E}">
        <p14:creationId xmlns:p14="http://schemas.microsoft.com/office/powerpoint/2010/main" xmlns="" val="174200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611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sz="3600" b="1" dirty="0" smtClean="0">
                <a:solidFill>
                  <a:srgbClr val="0070C0"/>
                </a:solidFill>
                <a:latin typeface="Arial Black" pitchFamily="34" charset="0"/>
              </a:rPr>
              <a:t>BİSMİLLAHİRRAHMANİRRAHİM</a:t>
            </a:r>
          </a:p>
          <a:p>
            <a:r>
              <a:rPr lang="ar-AE" sz="3600" b="1" dirty="0" smtClean="0">
                <a:latin typeface="Arial Black" pitchFamily="34" charset="0"/>
              </a:rPr>
              <a:t>قَالَ </a:t>
            </a:r>
            <a:r>
              <a:rPr lang="ar-AE" sz="3600" b="1" dirty="0">
                <a:latin typeface="Arial Black" pitchFamily="34" charset="0"/>
              </a:rPr>
              <a:t>عٖيسَى ابْنُ مَرْيَمَ اللّٰهُمَّ رَبَّنَا اَنْزِلْ عَلَيْنَا مَائِدَةً مِنَ </a:t>
            </a:r>
            <a:r>
              <a:rPr lang="ar-AE" sz="3600" b="1" dirty="0" smtClean="0">
                <a:latin typeface="Arial Black" pitchFamily="34" charset="0"/>
              </a:rPr>
              <a:t>السَّمَاءِ</a:t>
            </a:r>
            <a:endParaRPr lang="tr-TR" sz="3600" b="1" dirty="0" smtClean="0">
              <a:latin typeface="Arial Black" pitchFamily="34" charset="0"/>
            </a:endParaRPr>
          </a:p>
          <a:p>
            <a:r>
              <a:rPr lang="ar-AE" sz="3600" b="1" dirty="0" smtClean="0">
                <a:latin typeface="Arial Black" pitchFamily="34" charset="0"/>
              </a:rPr>
              <a:t> </a:t>
            </a:r>
            <a:r>
              <a:rPr lang="ar-AE" sz="3600" b="1" dirty="0">
                <a:latin typeface="Arial Black" pitchFamily="34" charset="0"/>
              </a:rPr>
              <a:t>تَكُونُ لَنَا عٖيدًا لِاَوَّلِنَا وَاٰخِرِنَا وَاٰيَةً مِنْكَ وَارْزُقْنَا وَاَنْتَ خَيْرُ الرَّازِقٖينَ</a:t>
            </a:r>
          </a:p>
          <a:p>
            <a:endParaRPr lang="ar-AE" sz="3600" b="1" dirty="0">
              <a:latin typeface="Arial Black" pitchFamily="34" charset="0"/>
            </a:endParaRPr>
          </a:p>
          <a:p>
            <a:pPr marL="0" indent="0">
              <a:buNone/>
            </a:pPr>
            <a:r>
              <a:rPr lang="tr-TR" sz="3600" b="1" dirty="0" smtClean="0">
                <a:latin typeface="Arial Black" pitchFamily="34" charset="0"/>
              </a:rPr>
              <a:t>«Meryem </a:t>
            </a:r>
            <a:r>
              <a:rPr lang="tr-TR" sz="3600" b="1" dirty="0">
                <a:latin typeface="Arial Black" pitchFamily="34" charset="0"/>
              </a:rPr>
              <a:t>oğlu İsa, "Ey </a:t>
            </a:r>
            <a:r>
              <a:rPr lang="tr-TR" sz="3600" b="1" dirty="0" err="1">
                <a:latin typeface="Arial Black" pitchFamily="34" charset="0"/>
              </a:rPr>
              <a:t>Allahım</a:t>
            </a:r>
            <a:r>
              <a:rPr lang="tr-TR" sz="3600" b="1" dirty="0">
                <a:latin typeface="Arial Black" pitchFamily="34" charset="0"/>
              </a:rPr>
              <a:t>! Ey Rabbimiz! Bize gökten bir sofra indir ki; önce gelenlerimize (zamanımızdaki dindaşlarımıza) </a:t>
            </a:r>
            <a:r>
              <a:rPr lang="tr-TR" sz="3600" b="1" u="sng" dirty="0">
                <a:solidFill>
                  <a:srgbClr val="00B050"/>
                </a:solidFill>
                <a:latin typeface="Arial Black" pitchFamily="34" charset="0"/>
              </a:rPr>
              <a:t>ve sonradan geleceklerimize bir bayram ve senden (gelen) bir mucize olsun. </a:t>
            </a:r>
            <a:r>
              <a:rPr lang="tr-TR" sz="3600" b="1" dirty="0">
                <a:latin typeface="Arial Black" pitchFamily="34" charset="0"/>
              </a:rPr>
              <a:t>Bizi rızıklandır. Sen rızıklandıranların en hayırlısısın" dedi</a:t>
            </a:r>
            <a:r>
              <a:rPr lang="tr-TR" sz="3600" b="1" dirty="0" smtClean="0">
                <a:latin typeface="Arial Black" pitchFamily="34" charset="0"/>
              </a:rPr>
              <a:t>.» </a:t>
            </a:r>
            <a:r>
              <a:rPr lang="tr-TR" dirty="0" smtClean="0"/>
              <a:t>(Maide suresi 114)</a:t>
            </a:r>
            <a:endParaRPr lang="tr-TR" dirty="0"/>
          </a:p>
        </p:txBody>
      </p:sp>
    </p:spTree>
    <p:extLst>
      <p:ext uri="{BB962C8B-B14F-4D97-AF65-F5344CB8AC3E}">
        <p14:creationId xmlns:p14="http://schemas.microsoft.com/office/powerpoint/2010/main" xmlns="" val="193907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ar-AE" b="1" dirty="0" smtClean="0">
                <a:latin typeface="Arial Black" pitchFamily="34" charset="0"/>
              </a:rPr>
              <a:t>قُلْ </a:t>
            </a:r>
            <a:r>
              <a:rPr lang="ar-AE" b="1" dirty="0">
                <a:latin typeface="Arial Black" pitchFamily="34" charset="0"/>
              </a:rPr>
              <a:t>اِنَّ صَلَاتٖى وَنُسُكٖى وَمَحْيَایَ وَمَمَاتٖى لِلّٰهِ رَبِّ الْعَالَمٖينَ</a:t>
            </a:r>
          </a:p>
          <a:p>
            <a:pPr marL="0" indent="0">
              <a:buNone/>
            </a:pPr>
            <a:r>
              <a:rPr lang="tr-TR" b="1" dirty="0" smtClean="0">
                <a:latin typeface="Arial Black" pitchFamily="34" charset="0"/>
              </a:rPr>
              <a:t>«Ey </a:t>
            </a:r>
            <a:r>
              <a:rPr lang="tr-TR" b="1" dirty="0">
                <a:latin typeface="Arial Black" pitchFamily="34" charset="0"/>
              </a:rPr>
              <a:t>Muhammed! De ki: "Şüphesiz benim namazım da, diğer ibadetlerim de, yaşamam da, ölümüm de âlemlerin Rabbi Allah içindir</a:t>
            </a:r>
            <a:r>
              <a:rPr lang="tr-TR" b="1" dirty="0" smtClean="0">
                <a:latin typeface="Arial Black" pitchFamily="34" charset="0"/>
              </a:rPr>
              <a:t>.» (Enam suresi 162)</a:t>
            </a:r>
            <a:endParaRPr lang="tr-TR" b="1" dirty="0">
              <a:latin typeface="Arial Black" pitchFamily="34" charset="0"/>
            </a:endParaRPr>
          </a:p>
          <a:p>
            <a:r>
              <a:rPr lang="ar-AE" b="1" dirty="0" smtClean="0">
                <a:latin typeface="Arial Black" pitchFamily="34" charset="0"/>
              </a:rPr>
              <a:t>لَا </a:t>
            </a:r>
            <a:r>
              <a:rPr lang="ar-AE" b="1" dirty="0">
                <a:latin typeface="Arial Black" pitchFamily="34" charset="0"/>
              </a:rPr>
              <a:t>شَرٖيكَ لَهُ وَبِذٰلِكَ اُمِرْتُ وَاَنَا اَوَّلُ </a:t>
            </a:r>
            <a:r>
              <a:rPr lang="ar-AE" b="1" dirty="0" smtClean="0">
                <a:latin typeface="Arial Black" pitchFamily="34" charset="0"/>
              </a:rPr>
              <a:t>الْمُسْلِمٖينَ</a:t>
            </a:r>
            <a:endParaRPr lang="ar-AE" b="1" dirty="0">
              <a:latin typeface="Arial Black" pitchFamily="34" charset="0"/>
            </a:endParaRPr>
          </a:p>
          <a:p>
            <a:pPr marL="0" indent="0">
              <a:buNone/>
            </a:pPr>
            <a:r>
              <a:rPr lang="tr-TR" b="1" dirty="0" smtClean="0">
                <a:latin typeface="Arial Black" pitchFamily="34" charset="0"/>
              </a:rPr>
              <a:t>«O'nun </a:t>
            </a:r>
            <a:r>
              <a:rPr lang="tr-TR" b="1" dirty="0">
                <a:latin typeface="Arial Black" pitchFamily="34" charset="0"/>
              </a:rPr>
              <a:t>hiçbir ortağı yoktur. İşte ben bununla </a:t>
            </a:r>
            <a:r>
              <a:rPr lang="tr-TR" b="1" dirty="0" err="1" smtClean="0">
                <a:latin typeface="Arial Black" pitchFamily="34" charset="0"/>
              </a:rPr>
              <a:t>emr</a:t>
            </a:r>
            <a:r>
              <a:rPr lang="tr-TR" b="1" dirty="0" smtClean="0">
                <a:latin typeface="Arial Black" pitchFamily="34" charset="0"/>
              </a:rPr>
              <a:t> olundum</a:t>
            </a:r>
            <a:r>
              <a:rPr lang="tr-TR" b="1" dirty="0">
                <a:latin typeface="Arial Black" pitchFamily="34" charset="0"/>
              </a:rPr>
              <a:t>. Ben </a:t>
            </a:r>
            <a:r>
              <a:rPr lang="tr-TR" b="1" dirty="0" err="1" smtClean="0">
                <a:latin typeface="Arial Black" pitchFamily="34" charset="0"/>
              </a:rPr>
              <a:t>müslümanların</a:t>
            </a:r>
            <a:r>
              <a:rPr lang="tr-TR" b="1" dirty="0" smtClean="0">
                <a:latin typeface="Arial Black" pitchFamily="34" charset="0"/>
              </a:rPr>
              <a:t> </a:t>
            </a:r>
            <a:r>
              <a:rPr lang="tr-TR" b="1" dirty="0">
                <a:latin typeface="Arial Black" pitchFamily="34" charset="0"/>
              </a:rPr>
              <a:t>ilkiyim</a:t>
            </a:r>
            <a:r>
              <a:rPr lang="tr-TR" b="1" dirty="0" smtClean="0">
                <a:latin typeface="Arial Black" pitchFamily="34" charset="0"/>
              </a:rPr>
              <a:t>.» (Enam suresi 163)</a:t>
            </a:r>
            <a:endParaRPr lang="tr-TR" b="1" dirty="0">
              <a:latin typeface="Arial Black" pitchFamily="34" charset="0"/>
            </a:endParaRPr>
          </a:p>
        </p:txBody>
      </p:sp>
    </p:spTree>
    <p:extLst>
      <p:ext uri="{BB962C8B-B14F-4D97-AF65-F5344CB8AC3E}">
        <p14:creationId xmlns:p14="http://schemas.microsoft.com/office/powerpoint/2010/main" xmlns="" val="1118937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ar-AE" sz="5400" b="1" dirty="0">
                <a:latin typeface="Arial Black" pitchFamily="34" charset="0"/>
              </a:rPr>
              <a:t>اِنّٖى وَجَّهْتُ وَجْهِىَ لِلَّذٖى فَطَرَ السَّمٰوَاتِ وَالْاَرْضَ حَنٖيفًا وَمَا اَنَا مِنَ </a:t>
            </a:r>
            <a:r>
              <a:rPr lang="ar-AE" sz="5400" b="1" dirty="0" smtClean="0">
                <a:latin typeface="Arial Black" pitchFamily="34" charset="0"/>
              </a:rPr>
              <a:t>الْمُشْرِكٖينَ</a:t>
            </a:r>
            <a:endParaRPr lang="ar-AE" sz="5400" b="1" dirty="0">
              <a:latin typeface="Arial Black" pitchFamily="34" charset="0"/>
            </a:endParaRPr>
          </a:p>
          <a:p>
            <a:pPr marL="0" indent="0">
              <a:buNone/>
            </a:pPr>
            <a:r>
              <a:rPr lang="tr-TR" sz="5400" b="1" dirty="0" smtClean="0">
                <a:latin typeface="Arial Black" pitchFamily="34" charset="0"/>
              </a:rPr>
              <a:t>«Ben</a:t>
            </a:r>
            <a:r>
              <a:rPr lang="tr-TR" sz="5400" b="1" dirty="0">
                <a:latin typeface="Arial Black" pitchFamily="34" charset="0"/>
              </a:rPr>
              <a:t>, hakka yönelen birisi olarak yüzümü, gökleri ve yeri yaratana döndürdüm. Ben, Allah'a ortak koşanlardan değilim</a:t>
            </a:r>
            <a:r>
              <a:rPr lang="tr-TR" sz="5400" b="1" dirty="0" smtClean="0">
                <a:latin typeface="Arial Black" pitchFamily="34" charset="0"/>
              </a:rPr>
              <a:t>.»</a:t>
            </a:r>
            <a:endParaRPr lang="tr-TR" sz="5400" b="1" dirty="0">
              <a:latin typeface="Arial Black" pitchFamily="34" charset="0"/>
            </a:endParaRPr>
          </a:p>
        </p:txBody>
      </p:sp>
    </p:spTree>
    <p:extLst>
      <p:ext uri="{BB962C8B-B14F-4D97-AF65-F5344CB8AC3E}">
        <p14:creationId xmlns:p14="http://schemas.microsoft.com/office/powerpoint/2010/main" xmlns="" val="153177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algn="ctr"/>
            <a:r>
              <a:rPr lang="tr-TR" sz="4000" dirty="0" smtClean="0">
                <a:solidFill>
                  <a:srgbClr val="FF0000"/>
                </a:solidFill>
                <a:latin typeface="Arial Black" pitchFamily="34" charset="0"/>
              </a:rPr>
              <a:t>KURBAN NEDİR</a:t>
            </a:r>
          </a:p>
          <a:p>
            <a:pPr marL="0" indent="0">
              <a:buNone/>
            </a:pPr>
            <a:r>
              <a:rPr lang="tr-TR" sz="4000" dirty="0" smtClean="0">
                <a:solidFill>
                  <a:srgbClr val="00B050"/>
                </a:solidFill>
                <a:latin typeface="Arial Black" pitchFamily="34" charset="0"/>
              </a:rPr>
              <a:t>Sözlükte kurban</a:t>
            </a:r>
            <a:r>
              <a:rPr lang="tr-TR" sz="4000" dirty="0" smtClean="0">
                <a:latin typeface="Arial Black" pitchFamily="34" charset="0"/>
              </a:rPr>
              <a:t>, "yaklaşmak, Allah'a yakınlaşmaya vesile olan şey" anlamlarına gelir. </a:t>
            </a:r>
          </a:p>
          <a:p>
            <a:pPr marL="0" indent="0">
              <a:buNone/>
            </a:pPr>
            <a:r>
              <a:rPr lang="tr-TR" sz="4000" dirty="0" smtClean="0">
                <a:solidFill>
                  <a:srgbClr val="00B050"/>
                </a:solidFill>
                <a:latin typeface="Arial Black" pitchFamily="34" charset="0"/>
              </a:rPr>
              <a:t>Kurban dinî bir terim olarak</a:t>
            </a:r>
            <a:r>
              <a:rPr lang="tr-TR" sz="4000" dirty="0" smtClean="0">
                <a:latin typeface="Arial Black" pitchFamily="34" charset="0"/>
              </a:rPr>
              <a:t>, </a:t>
            </a:r>
            <a:r>
              <a:rPr lang="tr-TR" sz="4000" dirty="0" err="1" smtClean="0">
                <a:latin typeface="Arial Black" pitchFamily="34" charset="0"/>
              </a:rPr>
              <a:t>ibâdet</a:t>
            </a:r>
            <a:r>
              <a:rPr lang="tr-TR" sz="4000" dirty="0" smtClean="0">
                <a:latin typeface="Arial Black" pitchFamily="34" charset="0"/>
              </a:rPr>
              <a:t> maksadıyla, belirli şartları taşıyan hayvanı usulüne uygun olarak kesmeyi ve bu amaçla kesilen hayvanı ifade eder.</a:t>
            </a:r>
            <a:r>
              <a:rPr lang="tr-TR" dirty="0" smtClean="0"/>
              <a:t> </a:t>
            </a:r>
          </a:p>
          <a:p>
            <a:endParaRPr lang="tr-TR" dirty="0"/>
          </a:p>
        </p:txBody>
      </p:sp>
    </p:spTree>
    <p:extLst>
      <p:ext uri="{BB962C8B-B14F-4D97-AF65-F5344CB8AC3E}">
        <p14:creationId xmlns:p14="http://schemas.microsoft.com/office/powerpoint/2010/main" xmlns="" val="81677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b="1" dirty="0" smtClean="0">
                <a:solidFill>
                  <a:srgbClr val="FF0000"/>
                </a:solidFill>
                <a:latin typeface="Arial Black" pitchFamily="34" charset="0"/>
              </a:rPr>
              <a:t>KURBAN KESMENİN DİNEN HÜKMÜ NEDİR?</a:t>
            </a:r>
          </a:p>
          <a:p>
            <a:r>
              <a:rPr lang="ar-AE" b="1" dirty="0" smtClean="0">
                <a:latin typeface="Arial Black" pitchFamily="34" charset="0"/>
              </a:rPr>
              <a:t>فَصَلِّ لِرَبِّكَ وَانْحَرْ	        </a:t>
            </a:r>
          </a:p>
          <a:p>
            <a:pPr marL="0" indent="0">
              <a:buNone/>
            </a:pPr>
            <a:r>
              <a:rPr lang="tr-TR" b="1" dirty="0" smtClean="0">
                <a:latin typeface="Arial Black" pitchFamily="34" charset="0"/>
              </a:rPr>
              <a:t>«O hâlde, Rabbin için namaz kıl ve kurban kes.» Kevser suresi ikinci ayetin delil kabul eden İmam-ı Azama göre vaciptir.</a:t>
            </a:r>
          </a:p>
          <a:p>
            <a:pPr marL="0" indent="0">
              <a:buNone/>
            </a:pPr>
            <a:r>
              <a:rPr lang="tr-TR" b="1" dirty="0" smtClean="0">
                <a:latin typeface="Arial Black" pitchFamily="34" charset="0"/>
              </a:rPr>
              <a:t>Hz Muhammed SAV Efendimizde kurbanla ilgili şöyle buyuruyor:</a:t>
            </a:r>
            <a:endParaRPr lang="ar-AE" b="1" dirty="0" smtClean="0">
              <a:latin typeface="Arial Black" pitchFamily="34" charset="0"/>
            </a:endParaRPr>
          </a:p>
          <a:p>
            <a:pPr marL="0" indent="0">
              <a:buNone/>
            </a:pPr>
            <a:r>
              <a:rPr lang="ar-AE" b="1" dirty="0" smtClean="0">
                <a:latin typeface="Arial Black" pitchFamily="34" charset="0"/>
              </a:rPr>
              <a:t>  مَنْ وَجَدَ سَعَةً فَلَمْ يُضَحِّ فَ يَقْرَبَنَّ مُصَنَا</a:t>
            </a:r>
            <a:endParaRPr lang="tr-TR" b="1" dirty="0" smtClean="0">
              <a:latin typeface="Arial Black" pitchFamily="34" charset="0"/>
            </a:endParaRPr>
          </a:p>
          <a:p>
            <a:pPr marL="0" indent="0">
              <a:buNone/>
            </a:pPr>
            <a:r>
              <a:rPr lang="tr-TR" b="1" dirty="0" smtClean="0">
                <a:latin typeface="Arial Black" pitchFamily="34" charset="0"/>
              </a:rPr>
              <a:t> Ebu </a:t>
            </a:r>
            <a:r>
              <a:rPr lang="tr-TR" b="1" dirty="0" err="1" smtClean="0">
                <a:latin typeface="Arial Black" pitchFamily="34" charset="0"/>
              </a:rPr>
              <a:t>Hureyre</a:t>
            </a:r>
            <a:r>
              <a:rPr lang="tr-TR" b="1" dirty="0" smtClean="0">
                <a:latin typeface="Arial Black" pitchFamily="34" charset="0"/>
              </a:rPr>
              <a:t> (</a:t>
            </a:r>
            <a:r>
              <a:rPr lang="tr-TR" b="1" dirty="0" err="1" smtClean="0">
                <a:latin typeface="Arial Black" pitchFamily="34" charset="0"/>
              </a:rPr>
              <a:t>Radiyallahu</a:t>
            </a:r>
            <a:r>
              <a:rPr lang="tr-TR" b="1" dirty="0" smtClean="0">
                <a:latin typeface="Arial Black" pitchFamily="34" charset="0"/>
              </a:rPr>
              <a:t> </a:t>
            </a:r>
            <a:r>
              <a:rPr lang="tr-TR" b="1" dirty="0" err="1" smtClean="0">
                <a:latin typeface="Arial Black" pitchFamily="34" charset="0"/>
              </a:rPr>
              <a:t>Anh</a:t>
            </a:r>
            <a:r>
              <a:rPr lang="tr-TR" b="1" dirty="0" smtClean="0">
                <a:latin typeface="Arial Black" pitchFamily="34" charset="0"/>
              </a:rPr>
              <a:t>) şöyle dedi:</a:t>
            </a:r>
          </a:p>
          <a:p>
            <a:pPr marL="0" indent="0">
              <a:buNone/>
            </a:pPr>
            <a:r>
              <a:rPr lang="tr-TR" b="1" dirty="0" smtClean="0">
                <a:latin typeface="Arial Black" pitchFamily="34" charset="0"/>
              </a:rPr>
              <a:t>“</a:t>
            </a:r>
            <a:r>
              <a:rPr lang="tr-TR" b="1" dirty="0" err="1" smtClean="0">
                <a:latin typeface="Arial Black" pitchFamily="34" charset="0"/>
              </a:rPr>
              <a:t>Rasulullah</a:t>
            </a:r>
            <a:r>
              <a:rPr lang="tr-TR" b="1" dirty="0" smtClean="0">
                <a:latin typeface="Arial Black" pitchFamily="34" charset="0"/>
              </a:rPr>
              <a:t> (</a:t>
            </a:r>
            <a:r>
              <a:rPr lang="tr-TR" b="1" dirty="0" err="1" smtClean="0">
                <a:latin typeface="Arial Black" pitchFamily="34" charset="0"/>
              </a:rPr>
              <a:t>Sallallahu</a:t>
            </a:r>
            <a:r>
              <a:rPr lang="tr-TR" b="1" dirty="0" smtClean="0">
                <a:latin typeface="Arial Black" pitchFamily="34" charset="0"/>
              </a:rPr>
              <a:t> Aleyhi ve </a:t>
            </a:r>
            <a:r>
              <a:rPr lang="tr-TR" b="1" dirty="0" err="1" smtClean="0">
                <a:latin typeface="Arial Black" pitchFamily="34" charset="0"/>
              </a:rPr>
              <a:t>Sellem</a:t>
            </a:r>
            <a:r>
              <a:rPr lang="tr-TR" b="1" dirty="0" smtClean="0">
                <a:latin typeface="Arial Black" pitchFamily="34" charset="0"/>
              </a:rPr>
              <a:t>):</a:t>
            </a:r>
          </a:p>
          <a:p>
            <a:pPr marL="0" indent="0">
              <a:buNone/>
            </a:pPr>
            <a:r>
              <a:rPr lang="tr-TR" b="1" dirty="0" smtClean="0">
                <a:latin typeface="Arial Black" pitchFamily="34" charset="0"/>
              </a:rPr>
              <a:t>‘İmkanı olup da kurban kesmeyen kimse, bizim namazgahımıza yaklaşmasın!’ buyurdu.” (</a:t>
            </a:r>
            <a:r>
              <a:rPr lang="tr-TR" b="1" dirty="0" err="1" smtClean="0">
                <a:latin typeface="Arial Black" pitchFamily="34" charset="0"/>
              </a:rPr>
              <a:t>İbni</a:t>
            </a:r>
            <a:r>
              <a:rPr lang="tr-TR" b="1" dirty="0" smtClean="0">
                <a:latin typeface="Arial Black" pitchFamily="34" charset="0"/>
              </a:rPr>
              <a:t> </a:t>
            </a:r>
            <a:r>
              <a:rPr lang="tr-TR" b="1" dirty="0" err="1" smtClean="0">
                <a:latin typeface="Arial Black" pitchFamily="34" charset="0"/>
              </a:rPr>
              <a:t>Mace</a:t>
            </a:r>
            <a:r>
              <a:rPr lang="tr-TR" b="1" dirty="0" smtClean="0">
                <a:latin typeface="Arial Black" pitchFamily="34" charset="0"/>
              </a:rPr>
              <a:t> </a:t>
            </a:r>
            <a:r>
              <a:rPr lang="tr-TR" b="1" dirty="0" err="1" smtClean="0">
                <a:latin typeface="Arial Black" pitchFamily="34" charset="0"/>
              </a:rPr>
              <a:t>Edahi</a:t>
            </a:r>
            <a:r>
              <a:rPr lang="tr-TR" b="1" dirty="0" smtClean="0">
                <a:latin typeface="Arial Black" pitchFamily="34" charset="0"/>
              </a:rPr>
              <a:t> 2)</a:t>
            </a:r>
          </a:p>
          <a:p>
            <a:endParaRPr lang="tr-TR" dirty="0"/>
          </a:p>
        </p:txBody>
      </p:sp>
    </p:spTree>
    <p:extLst>
      <p:ext uri="{BB962C8B-B14F-4D97-AF65-F5344CB8AC3E}">
        <p14:creationId xmlns:p14="http://schemas.microsoft.com/office/powerpoint/2010/main" xmlns="" val="51258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Ekrem\Pictures\images.jpg12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8"/>
            <a:ext cx="8568952" cy="6192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837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2060848"/>
          </a:xfrm>
        </p:spPr>
        <p:txBody>
          <a:bodyPr>
            <a:normAutofit fontScale="90000"/>
          </a:bodyPr>
          <a:lstStyle/>
          <a:p>
            <a:r>
              <a:rPr lang="tr-TR" sz="2200" dirty="0" smtClean="0">
                <a:solidFill>
                  <a:srgbClr val="FF0000"/>
                </a:solidFill>
                <a:latin typeface="Arial Black" pitchFamily="34" charset="0"/>
              </a:rPr>
              <a:t/>
            </a:r>
            <a:br>
              <a:rPr lang="tr-TR" sz="2200" dirty="0" smtClean="0">
                <a:solidFill>
                  <a:srgbClr val="FF0000"/>
                </a:solidFill>
                <a:latin typeface="Arial Black" pitchFamily="34" charset="0"/>
              </a:rPr>
            </a:br>
            <a:r>
              <a:rPr lang="tr-TR" sz="2200" dirty="0" smtClean="0">
                <a:solidFill>
                  <a:srgbClr val="FF0000"/>
                </a:solidFill>
                <a:latin typeface="Arial Black" pitchFamily="34" charset="0"/>
              </a:rPr>
              <a:t>KURBAN ALLAH’A ULAŞMAZ ANCAK ALLAH’A ULAŞAN TAKVADIR</a:t>
            </a:r>
            <a:br>
              <a:rPr lang="tr-TR" sz="2200" dirty="0" smtClean="0">
                <a:solidFill>
                  <a:srgbClr val="FF0000"/>
                </a:solidFill>
                <a:latin typeface="Arial Black" pitchFamily="34" charset="0"/>
              </a:rPr>
            </a:br>
            <a:r>
              <a:rPr lang="ar-AE" dirty="0" smtClean="0"/>
              <a:t>لَنْ </a:t>
            </a:r>
            <a:r>
              <a:rPr lang="ar-AE" dirty="0"/>
              <a:t>يَنَالَ اللّٰهَ لُحُومُهَا وَلَا دِمَاؤُهَا وَلٰكِنْ يَنَالُهُ </a:t>
            </a:r>
            <a:r>
              <a:rPr lang="ar-AE" dirty="0" smtClean="0"/>
              <a:t>التَّقْوٰى</a:t>
            </a:r>
            <a:r>
              <a:rPr lang="tr-TR" dirty="0" smtClean="0"/>
              <a:t/>
            </a:r>
            <a:br>
              <a:rPr lang="tr-TR" dirty="0" smtClean="0"/>
            </a:br>
            <a:r>
              <a:rPr lang="ar-AE" dirty="0" smtClean="0"/>
              <a:t> </a:t>
            </a:r>
            <a:r>
              <a:rPr lang="ar-AE" dirty="0"/>
              <a:t>مِنْكُمْ كَذٰلِكَ سَخَّرَهَا لَكُمْ لِتُكَبِّرُوا اللّٰهَ عَلٰى مَا هَدٰیكُمْ وَبَشِّرِ الْمُحْسِنٖينَ</a:t>
            </a:r>
            <a:endParaRPr lang="tr-T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492896"/>
            <a:ext cx="8136903"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091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Autofit/>
          </a:bodyPr>
          <a:lstStyle/>
          <a:p>
            <a:pPr marL="0" indent="0">
              <a:buNone/>
            </a:pPr>
            <a:r>
              <a:rPr lang="tr-TR" sz="4000" dirty="0" smtClean="0">
                <a:solidFill>
                  <a:srgbClr val="FF0000"/>
                </a:solidFill>
                <a:latin typeface="Arial Black" pitchFamily="34" charset="0"/>
              </a:rPr>
              <a:t>HABİL KURBANIN EN İYİSİNİ EN SAMİMİ BİR ŞEKİLDE ALLAH’A SUNMUŞTU. </a:t>
            </a:r>
            <a:r>
              <a:rPr lang="tr-TR" sz="4000" dirty="0" smtClean="0">
                <a:solidFill>
                  <a:schemeClr val="tx1">
                    <a:lumMod val="95000"/>
                    <a:lumOff val="5000"/>
                  </a:schemeClr>
                </a:solidFill>
                <a:latin typeface="Arial Black" pitchFamily="34" charset="0"/>
              </a:rPr>
              <a:t>BİZLERDE HABİL GİBİ, TÜM İBADETLERİMİZİ VE KURBANLARIMIZI ALLAH’A SUNARKEN EN İYİSİNİ EN SAMİMİ BİR ŞEKİLDE ALLAH’A SUNMALIYIZ Kİ; </a:t>
            </a:r>
            <a:r>
              <a:rPr lang="tr-TR" sz="4000" u="sng" dirty="0" smtClean="0">
                <a:solidFill>
                  <a:srgbClr val="FF0000"/>
                </a:solidFill>
                <a:latin typeface="Arial Black" pitchFamily="34" charset="0"/>
              </a:rPr>
              <a:t>ALLAH KATINDA KABUL GÖRSÜN.</a:t>
            </a:r>
            <a:endParaRPr lang="tr-TR" sz="4000" u="sng" dirty="0">
              <a:solidFill>
                <a:srgbClr val="FF0000"/>
              </a:solidFill>
              <a:latin typeface="Arial Black" pitchFamily="34" charset="0"/>
            </a:endParaRPr>
          </a:p>
        </p:txBody>
      </p:sp>
    </p:spTree>
    <p:extLst>
      <p:ext uri="{BB962C8B-B14F-4D97-AF65-F5344CB8AC3E}">
        <p14:creationId xmlns:p14="http://schemas.microsoft.com/office/powerpoint/2010/main" xmlns="" val="99588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pPr>
              <a:buFont typeface="Wingdings" pitchFamily="2" charset="2"/>
              <a:buChar char="ü"/>
            </a:pPr>
            <a:r>
              <a:rPr lang="tr-TR" sz="3500" dirty="0" smtClean="0">
                <a:solidFill>
                  <a:srgbClr val="0070C0"/>
                </a:solidFill>
                <a:latin typeface="Arial Black" pitchFamily="34" charset="0"/>
              </a:rPr>
              <a:t>HZ İBRAHİM AS </a:t>
            </a:r>
            <a:r>
              <a:rPr lang="tr-TR" sz="3500" dirty="0">
                <a:solidFill>
                  <a:srgbClr val="0070C0"/>
                </a:solidFill>
                <a:latin typeface="Arial Black" pitchFamily="34" charset="0"/>
              </a:rPr>
              <a:t>SAMİMİYYETİNDE </a:t>
            </a:r>
            <a:r>
              <a:rPr lang="tr-TR" sz="3500" dirty="0" smtClean="0">
                <a:solidFill>
                  <a:srgbClr val="0070C0"/>
                </a:solidFill>
                <a:latin typeface="Arial Black" pitchFamily="34" charset="0"/>
              </a:rPr>
              <a:t>NİYETLERİMİZİ KURBAN İBADETİNDE ORTAYA KOYMAMIZ GEREKMEKTEDİR</a:t>
            </a:r>
          </a:p>
          <a:p>
            <a:pPr>
              <a:buFont typeface="Wingdings" pitchFamily="2" charset="2"/>
              <a:buChar char="ü"/>
            </a:pPr>
            <a:r>
              <a:rPr lang="tr-TR" sz="4400" dirty="0" smtClean="0">
                <a:latin typeface="Arial Black" pitchFamily="34" charset="0"/>
              </a:rPr>
              <a:t>Kurban, gerek </a:t>
            </a:r>
            <a:r>
              <a:rPr lang="tr-TR" sz="4400" dirty="0">
                <a:latin typeface="Arial Black" pitchFamily="34" charset="0"/>
              </a:rPr>
              <a:t>Hz. İbrahim'in evladı Hz. İsmail'i kurban etme teşebbüsü ve gerekse bizlerin koyun kurban etme gayretlerimiz, madde üstü olup manevi sahaya giren sevgiyi de kademelere ve merhalelere ayırmaktadır. </a:t>
            </a:r>
            <a:endParaRPr lang="tr-TR" sz="4400" dirty="0" smtClean="0">
              <a:latin typeface="Arial Black" pitchFamily="34" charset="0"/>
            </a:endParaRPr>
          </a:p>
        </p:txBody>
      </p:sp>
    </p:spTree>
    <p:extLst>
      <p:ext uri="{BB962C8B-B14F-4D97-AF65-F5344CB8AC3E}">
        <p14:creationId xmlns:p14="http://schemas.microsoft.com/office/powerpoint/2010/main" xmlns="" val="356019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4800" dirty="0">
                <a:latin typeface="Arial Black" pitchFamily="34" charset="0"/>
              </a:rPr>
              <a:t>Allah Teâlâ, Hz. İbrahim'in kıssasıyla kendi sevgisinin insanlara saadet ve selamet getireceğini ve ancak kendi sevgisinin insanlığı, düştüğü girdap ve felaketlerden kurtaracağını anlatmak istemektedir.</a:t>
            </a:r>
          </a:p>
          <a:p>
            <a:endParaRPr lang="tr-TR" dirty="0"/>
          </a:p>
        </p:txBody>
      </p:sp>
    </p:spTree>
    <p:extLst>
      <p:ext uri="{BB962C8B-B14F-4D97-AF65-F5344CB8AC3E}">
        <p14:creationId xmlns:p14="http://schemas.microsoft.com/office/powerpoint/2010/main" xmlns="" val="399349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a:buFont typeface="Wingdings" pitchFamily="2" charset="2"/>
              <a:buChar char="ü"/>
            </a:pPr>
            <a:r>
              <a:rPr lang="tr-TR" dirty="0" smtClean="0">
                <a:latin typeface="Arial Black" pitchFamily="34" charset="0"/>
              </a:rPr>
              <a:t> </a:t>
            </a:r>
            <a:r>
              <a:rPr lang="tr-TR" sz="4000" dirty="0" smtClean="0">
                <a:latin typeface="Arial Black" pitchFamily="34" charset="0"/>
              </a:rPr>
              <a:t>Kurban </a:t>
            </a:r>
            <a:r>
              <a:rPr lang="tr-TR" sz="4000" dirty="0">
                <a:latin typeface="Arial Black" pitchFamily="34" charset="0"/>
              </a:rPr>
              <a:t>senenin muayyen günlerinde </a:t>
            </a:r>
            <a:r>
              <a:rPr lang="tr-TR" sz="4000" dirty="0" smtClean="0">
                <a:latin typeface="Arial Black" pitchFamily="34" charset="0"/>
              </a:rPr>
              <a:t>kesilmesi, </a:t>
            </a:r>
            <a:r>
              <a:rPr lang="tr-TR" sz="4000" dirty="0">
                <a:latin typeface="Arial Black" pitchFamily="34" charset="0"/>
              </a:rPr>
              <a:t>diğer ibadetlerde olduğu gibi, bu </a:t>
            </a:r>
            <a:r>
              <a:rPr lang="tr-TR" sz="4000" dirty="0" smtClean="0">
                <a:latin typeface="Arial Black" pitchFamily="34" charset="0"/>
              </a:rPr>
              <a:t>kurban ibadetinde de </a:t>
            </a:r>
            <a:r>
              <a:rPr lang="tr-TR" sz="4000" dirty="0">
                <a:latin typeface="Arial Black" pitchFamily="34" charset="0"/>
              </a:rPr>
              <a:t>Müslümanlar arası birlik ve beraberlik içinde olmanın lüzumunu göstermektedir.</a:t>
            </a:r>
          </a:p>
          <a:p>
            <a:pPr>
              <a:buFont typeface="Wingdings" pitchFamily="2" charset="2"/>
              <a:buChar char="ü"/>
            </a:pPr>
            <a:r>
              <a:rPr lang="tr-TR" sz="4000" dirty="0" smtClean="0">
                <a:latin typeface="Arial Black" pitchFamily="34" charset="0"/>
              </a:rPr>
              <a:t>İslamiyet</a:t>
            </a:r>
            <a:r>
              <a:rPr lang="tr-TR" sz="4000" dirty="0">
                <a:latin typeface="Arial Black" pitchFamily="34" charset="0"/>
              </a:rPr>
              <a:t>, bütün canlılara karşı bizlere daima şefkat ve merhamet emreder. </a:t>
            </a:r>
            <a:endParaRPr lang="tr-TR" sz="4000" dirty="0" smtClean="0">
              <a:latin typeface="Arial Black" pitchFamily="34" charset="0"/>
            </a:endParaRPr>
          </a:p>
          <a:p>
            <a:pPr marL="0" indent="0">
              <a:buNone/>
            </a:pPr>
            <a:endParaRPr lang="tr-TR" dirty="0"/>
          </a:p>
        </p:txBody>
      </p:sp>
    </p:spTree>
    <p:extLst>
      <p:ext uri="{BB962C8B-B14F-4D97-AF65-F5344CB8AC3E}">
        <p14:creationId xmlns:p14="http://schemas.microsoft.com/office/powerpoint/2010/main" xmlns="" val="381336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pPr marL="0" indent="0">
              <a:buNone/>
            </a:pPr>
            <a:r>
              <a:rPr lang="ar-AE" b="1" dirty="0" smtClean="0">
                <a:latin typeface="Arial Black" pitchFamily="34" charset="0"/>
              </a:rPr>
              <a:t>قَدِمَ </a:t>
            </a:r>
            <a:r>
              <a:rPr lang="ar-AE" b="1" dirty="0">
                <a:latin typeface="Arial Black" pitchFamily="34" charset="0"/>
              </a:rPr>
              <a:t>رَسُولُ اللّهِ وَلَهُمْ يَوْمَانِ يَلْعَبُونَ فِيهِمَا فَقَالَ: مَا هذَانِ الْيَوْمانِ؟ قَالُوا: كُنَّا نَلْعَبُ فِيهِمَا في الْجَاهِلِيَّةِ. فقَالَ: قَدْ أبْدَلَكُمُ اللّهُ خَيْراً مِنْهُمَا: يَومَ الاضْحى وَيَوْمَ الْفِطْرِ</a:t>
            </a:r>
            <a:r>
              <a:rPr lang="ar-AE" b="1" dirty="0" smtClean="0">
                <a:latin typeface="Arial Black" pitchFamily="34" charset="0"/>
              </a:rPr>
              <a:t>.</a:t>
            </a:r>
            <a:r>
              <a:rPr lang="ar-AE" b="1" dirty="0">
                <a:latin typeface="Arial Black" pitchFamily="34" charset="0"/>
              </a:rPr>
              <a:t>	</a:t>
            </a:r>
          </a:p>
          <a:p>
            <a:pPr marL="0" indent="0">
              <a:buNone/>
            </a:pPr>
            <a:r>
              <a:rPr lang="tr-TR" b="1" dirty="0" smtClean="0">
                <a:latin typeface="Arial Black" pitchFamily="34" charset="0"/>
              </a:rPr>
              <a:t>Enes </a:t>
            </a:r>
            <a:r>
              <a:rPr lang="tr-TR" b="1" dirty="0">
                <a:latin typeface="Arial Black" pitchFamily="34" charset="0"/>
              </a:rPr>
              <a:t>(</a:t>
            </a:r>
            <a:r>
              <a:rPr lang="tr-TR" b="1" dirty="0" err="1">
                <a:latin typeface="Arial Black" pitchFamily="34" charset="0"/>
              </a:rPr>
              <a:t>r.a</a:t>
            </a:r>
            <a:r>
              <a:rPr lang="tr-TR" b="1" dirty="0">
                <a:latin typeface="Arial Black" pitchFamily="34" charset="0"/>
              </a:rPr>
              <a:t>.): Peygamberimiz Medine'ye hicret buyurduklarında Medinelilerin eğlendikleri iki günleri vardı. </a:t>
            </a:r>
          </a:p>
          <a:p>
            <a:pPr marL="0" indent="0">
              <a:buNone/>
            </a:pPr>
            <a:r>
              <a:rPr lang="tr-TR" b="1" dirty="0" smtClean="0">
                <a:latin typeface="Arial Black" pitchFamily="34" charset="0"/>
              </a:rPr>
              <a:t>Peygamberimiz</a:t>
            </a:r>
            <a:r>
              <a:rPr lang="tr-TR" b="1" dirty="0">
                <a:latin typeface="Arial Black" pitchFamily="34" charset="0"/>
              </a:rPr>
              <a:t>: "Bu günler ne oluyor?" diye sorduğunda, onlar "Biz cahiliyette bu günlerde oynayıp eğlenirdik.'' dediler. </a:t>
            </a:r>
          </a:p>
          <a:p>
            <a:pPr marL="0" indent="0">
              <a:buNone/>
            </a:pPr>
            <a:r>
              <a:rPr lang="tr-TR" b="1" dirty="0" smtClean="0">
                <a:latin typeface="Arial Black" pitchFamily="34" charset="0"/>
              </a:rPr>
              <a:t>Bunun </a:t>
            </a:r>
            <a:r>
              <a:rPr lang="tr-TR" b="1" dirty="0">
                <a:latin typeface="Arial Black" pitchFamily="34" charset="0"/>
              </a:rPr>
              <a:t>üzerine peygamberimiz : </a:t>
            </a:r>
            <a:r>
              <a:rPr lang="tr-TR" b="1" u="sng" dirty="0">
                <a:solidFill>
                  <a:srgbClr val="FF0000"/>
                </a:solidFill>
                <a:latin typeface="Arial Black" pitchFamily="34" charset="0"/>
              </a:rPr>
              <a:t>"Bunların yerine Allah </a:t>
            </a:r>
            <a:r>
              <a:rPr lang="tr-TR" b="1" u="sng" dirty="0" err="1">
                <a:solidFill>
                  <a:srgbClr val="FF0000"/>
                </a:solidFill>
                <a:latin typeface="Arial Black" pitchFamily="34" charset="0"/>
              </a:rPr>
              <a:t>Teâla</a:t>
            </a:r>
            <a:r>
              <a:rPr lang="tr-TR" b="1" u="sng" dirty="0">
                <a:solidFill>
                  <a:srgbClr val="FF0000"/>
                </a:solidFill>
                <a:latin typeface="Arial Black" pitchFamily="34" charset="0"/>
              </a:rPr>
              <a:t> size daha hayırlı iki gün verdi: Ramazan bayramı, kurban bayramı" buyurdu. </a:t>
            </a:r>
            <a:r>
              <a:rPr lang="tr-TR" dirty="0" smtClean="0"/>
              <a:t>(</a:t>
            </a:r>
            <a:r>
              <a:rPr lang="tr-TR" dirty="0" err="1" smtClean="0"/>
              <a:t>Ebû</a:t>
            </a:r>
            <a:r>
              <a:rPr lang="tr-TR" dirty="0" smtClean="0"/>
              <a:t> </a:t>
            </a:r>
            <a:r>
              <a:rPr lang="tr-TR" dirty="0"/>
              <a:t>Davud, Salât </a:t>
            </a:r>
            <a:r>
              <a:rPr lang="tr-TR" dirty="0" smtClean="0"/>
              <a:t>245</a:t>
            </a:r>
            <a:r>
              <a:rPr lang="tr-TR" dirty="0"/>
              <a:t>)</a:t>
            </a:r>
          </a:p>
        </p:txBody>
      </p:sp>
    </p:spTree>
    <p:extLst>
      <p:ext uri="{BB962C8B-B14F-4D97-AF65-F5344CB8AC3E}">
        <p14:creationId xmlns:p14="http://schemas.microsoft.com/office/powerpoint/2010/main" xmlns="" val="4164114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3600" dirty="0">
                <a:latin typeface="Arial Black" pitchFamily="34" charset="0"/>
              </a:rPr>
              <a:t>Kurbana gelince, bizlerin şefkat ve merhamet üzerine dikkatimizi daha fazla çeker ve bu hususta bizlere daha fazla tavsiyelerde bulunur. </a:t>
            </a:r>
          </a:p>
          <a:p>
            <a:r>
              <a:rPr lang="tr-TR" sz="3600" dirty="0">
                <a:latin typeface="Arial Black" pitchFamily="34" charset="0"/>
              </a:rPr>
              <a:t>Bu da bizlere açıkça göstermektedir ki, canlı varlıklar ve hatta cansız varlıklar gayeleri kadar değerlidirler. Nitekim gerek eti için ve gerekse kurban için olsun, her iki halde de koyun kesilmektedir. </a:t>
            </a:r>
          </a:p>
          <a:p>
            <a:endParaRPr lang="tr-TR" dirty="0"/>
          </a:p>
        </p:txBody>
      </p:sp>
    </p:spTree>
    <p:extLst>
      <p:ext uri="{BB962C8B-B14F-4D97-AF65-F5344CB8AC3E}">
        <p14:creationId xmlns:p14="http://schemas.microsoft.com/office/powerpoint/2010/main" xmlns="" val="501812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4800" dirty="0">
                <a:latin typeface="Arial Black" pitchFamily="34" charset="0"/>
              </a:rPr>
              <a:t>Yalnız bunları birbirinden ayıran ve birini diğerinden daha üstün kılan şey, kesilişlerindeki gayedir. Kaldı ki, bu gaye de koyunun bizatihi kendinden gelmemektedir. </a:t>
            </a:r>
          </a:p>
          <a:p>
            <a:endParaRPr lang="tr-TR" dirty="0"/>
          </a:p>
        </p:txBody>
      </p:sp>
    </p:spTree>
    <p:extLst>
      <p:ext uri="{BB962C8B-B14F-4D97-AF65-F5344CB8AC3E}">
        <p14:creationId xmlns:p14="http://schemas.microsoft.com/office/powerpoint/2010/main" xmlns="" val="1454715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3600" dirty="0">
                <a:latin typeface="Arial Black" pitchFamily="34" charset="0"/>
              </a:rPr>
              <a:t>Bilakis insanların niyetleri bu kendi malları olan koyunlar üzerinde bu kadar farklılık doğurursa, bu niyetleri taşıyan insanların bizzat kendilerinde ne derece farklılık doğuracağını bu küçücük misalden hesap edip çıkarmak herhalde mümkündür ve yine de, bu misalden hareket ederek kendi niyetlerimiz üzerine eğilerek, onlara en mükemmel şeklini vermeye çalışmamız da her halde şarttır. </a:t>
            </a:r>
            <a:r>
              <a:rPr lang="tr-TR" dirty="0"/>
              <a:t>(</a:t>
            </a:r>
            <a:r>
              <a:rPr lang="tr-TR" dirty="0" err="1"/>
              <a:t>A.M.Dalyal</a:t>
            </a:r>
            <a:r>
              <a:rPr lang="tr-TR" dirty="0"/>
              <a:t>)</a:t>
            </a:r>
          </a:p>
          <a:p>
            <a:endParaRPr lang="tr-TR" dirty="0"/>
          </a:p>
        </p:txBody>
      </p:sp>
    </p:spTree>
    <p:extLst>
      <p:ext uri="{BB962C8B-B14F-4D97-AF65-F5344CB8AC3E}">
        <p14:creationId xmlns:p14="http://schemas.microsoft.com/office/powerpoint/2010/main" xmlns="" val="3958754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pPr algn="ctr"/>
            <a:r>
              <a:rPr lang="tr-TR" sz="7100" dirty="0" smtClean="0">
                <a:solidFill>
                  <a:srgbClr val="FF0000"/>
                </a:solidFill>
                <a:latin typeface="Arial Black" pitchFamily="34" charset="0"/>
              </a:rPr>
              <a:t> </a:t>
            </a:r>
            <a:r>
              <a:rPr lang="tr-TR" sz="7100" dirty="0" smtClean="0">
                <a:solidFill>
                  <a:schemeClr val="bg1">
                    <a:lumMod val="95000"/>
                  </a:schemeClr>
                </a:solidFill>
                <a:latin typeface="Arial Black" pitchFamily="34" charset="0"/>
              </a:rPr>
              <a:t>KURBAN</a:t>
            </a:r>
            <a:r>
              <a:rPr lang="tr-TR" sz="7100" dirty="0">
                <a:solidFill>
                  <a:schemeClr val="bg1">
                    <a:lumMod val="95000"/>
                  </a:schemeClr>
                </a:solidFill>
                <a:latin typeface="Arial Black" pitchFamily="34" charset="0"/>
              </a:rPr>
              <a:t>; </a:t>
            </a:r>
            <a:endParaRPr lang="tr-TR" sz="7100" dirty="0" smtClean="0">
              <a:solidFill>
                <a:schemeClr val="bg1">
                  <a:lumMod val="95000"/>
                </a:schemeClr>
              </a:solidFill>
              <a:latin typeface="Arial Black" pitchFamily="34" charset="0"/>
            </a:endParaRPr>
          </a:p>
          <a:p>
            <a:pPr marL="0" indent="0" algn="ctr">
              <a:buNone/>
            </a:pPr>
            <a:r>
              <a:rPr lang="tr-TR" sz="7100" dirty="0" smtClean="0">
                <a:solidFill>
                  <a:srgbClr val="00B050"/>
                </a:solidFill>
                <a:latin typeface="Arial Black" pitchFamily="34" charset="0"/>
              </a:rPr>
              <a:t>HZ</a:t>
            </a:r>
            <a:r>
              <a:rPr lang="tr-TR" sz="7100" dirty="0">
                <a:solidFill>
                  <a:srgbClr val="00B050"/>
                </a:solidFill>
                <a:latin typeface="Arial Black" pitchFamily="34" charset="0"/>
              </a:rPr>
              <a:t>. </a:t>
            </a:r>
            <a:r>
              <a:rPr lang="tr-TR" sz="7100" dirty="0" smtClean="0">
                <a:solidFill>
                  <a:srgbClr val="00B050"/>
                </a:solidFill>
                <a:latin typeface="Arial Black" pitchFamily="34" charset="0"/>
              </a:rPr>
              <a:t>İSMAİL AS TESLİMİYYETİNDE </a:t>
            </a:r>
            <a:r>
              <a:rPr lang="tr-TR" sz="7100" dirty="0" smtClean="0">
                <a:latin typeface="Arial Black" pitchFamily="34" charset="0"/>
              </a:rPr>
              <a:t>İNSANIN </a:t>
            </a:r>
            <a:r>
              <a:rPr lang="tr-TR" sz="7100" dirty="0">
                <a:latin typeface="Arial Black" pitchFamily="34" charset="0"/>
              </a:rPr>
              <a:t>KENDİSİNİ </a:t>
            </a:r>
            <a:r>
              <a:rPr lang="tr-TR" sz="7100" dirty="0">
                <a:solidFill>
                  <a:srgbClr val="0070C0"/>
                </a:solidFill>
                <a:latin typeface="Arial Black" pitchFamily="34" charset="0"/>
              </a:rPr>
              <a:t>ALLAH’A (CC) ADAMASIDIR.</a:t>
            </a:r>
          </a:p>
          <a:p>
            <a:pPr algn="ctr"/>
            <a:endParaRPr lang="tr-TR" dirty="0"/>
          </a:p>
        </p:txBody>
      </p:sp>
    </p:spTree>
    <p:extLst>
      <p:ext uri="{BB962C8B-B14F-4D97-AF65-F5344CB8AC3E}">
        <p14:creationId xmlns:p14="http://schemas.microsoft.com/office/powerpoint/2010/main" xmlns="" val="3572733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sz="4000" b="1" dirty="0" smtClean="0">
                <a:solidFill>
                  <a:srgbClr val="0070C0"/>
                </a:solidFill>
                <a:latin typeface="Arial Black" pitchFamily="34" charset="0"/>
              </a:rPr>
              <a:t>KURBAN KESMEK ALLAH’A TESLİM OLMAKTIR</a:t>
            </a:r>
          </a:p>
          <a:p>
            <a:r>
              <a:rPr lang="ar-AE" sz="4000" b="1" dirty="0" smtClean="0">
                <a:latin typeface="Arial Black" pitchFamily="34" charset="0"/>
              </a:rPr>
              <a:t>وَلِكُلِّ </a:t>
            </a:r>
            <a:r>
              <a:rPr lang="ar-AE" sz="4000" b="1" dirty="0">
                <a:latin typeface="Arial Black" pitchFamily="34" charset="0"/>
              </a:rPr>
              <a:t>اُمَّةٍ جَعَلْنَا مَنْسَكًا لِيَذْكُرُوا اسْمَ اللّٰهِ عَلٰى مَا رَزَقَهُمْ </a:t>
            </a:r>
            <a:endParaRPr lang="tr-TR" sz="4000" b="1" dirty="0" smtClean="0">
              <a:latin typeface="Arial Black" pitchFamily="34" charset="0"/>
            </a:endParaRPr>
          </a:p>
          <a:p>
            <a:r>
              <a:rPr lang="ar-AE" sz="4000" b="1" dirty="0" smtClean="0">
                <a:latin typeface="Arial Black" pitchFamily="34" charset="0"/>
              </a:rPr>
              <a:t>مِنْ </a:t>
            </a:r>
            <a:r>
              <a:rPr lang="ar-AE" sz="4000" b="1" dirty="0">
                <a:latin typeface="Arial Black" pitchFamily="34" charset="0"/>
              </a:rPr>
              <a:t>بَهٖيمَةِ الْاَنْعَامِ فَاِلٰهُكُمْ اِلٰهٌ وَاحِدٌ فَلَهُ اَسْلِمُوا وَبَشِّرِ </a:t>
            </a:r>
            <a:r>
              <a:rPr lang="ar-AE" sz="4000" b="1" dirty="0" smtClean="0">
                <a:latin typeface="Arial Black" pitchFamily="34" charset="0"/>
              </a:rPr>
              <a:t>الْمُخْبِتٖينَ</a:t>
            </a:r>
            <a:endParaRPr lang="ar-AE" sz="4000" b="1" dirty="0">
              <a:latin typeface="Arial Black" pitchFamily="34" charset="0"/>
            </a:endParaRPr>
          </a:p>
          <a:p>
            <a:pPr marL="0" indent="0">
              <a:buNone/>
            </a:pPr>
            <a:r>
              <a:rPr lang="tr-TR" sz="4000" b="1" dirty="0" smtClean="0">
                <a:latin typeface="Arial Black" pitchFamily="34" charset="0"/>
              </a:rPr>
              <a:t>«Her </a:t>
            </a:r>
            <a:r>
              <a:rPr lang="tr-TR" sz="4000" b="1" dirty="0">
                <a:latin typeface="Arial Black" pitchFamily="34" charset="0"/>
              </a:rPr>
              <a:t>ümmet için, Allah'ın kendilerine rızık olarak verdiği hayvanlar üzerine ismini ansınlar diye kurban kesmeyi meşru kıldık. İşte sizin ilâhınız bir tek ilâhtır. Şu hâlde yalnız O'na teslim olun. Alçak gönüllüleri müjdele</a:t>
            </a:r>
            <a:r>
              <a:rPr lang="tr-TR" sz="4000" b="1" dirty="0" smtClean="0">
                <a:latin typeface="Arial Black" pitchFamily="34" charset="0"/>
              </a:rPr>
              <a:t>!» </a:t>
            </a:r>
            <a:r>
              <a:rPr lang="tr-TR" dirty="0" smtClean="0"/>
              <a:t>(Hac suresi 34)</a:t>
            </a:r>
            <a:endParaRPr lang="tr-TR" dirty="0"/>
          </a:p>
        </p:txBody>
      </p:sp>
    </p:spTree>
    <p:extLst>
      <p:ext uri="{BB962C8B-B14F-4D97-AF65-F5344CB8AC3E}">
        <p14:creationId xmlns:p14="http://schemas.microsoft.com/office/powerpoint/2010/main" xmlns="" val="2029536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buNone/>
            </a:pPr>
            <a:r>
              <a:rPr lang="tr-TR" dirty="0" smtClean="0">
                <a:latin typeface="Arial Black" pitchFamily="34" charset="0"/>
              </a:rPr>
              <a:t>    </a:t>
            </a:r>
            <a:r>
              <a:rPr lang="tr-TR" dirty="0" smtClean="0">
                <a:solidFill>
                  <a:srgbClr val="00B050"/>
                </a:solidFill>
                <a:latin typeface="Arial Black" pitchFamily="34" charset="0"/>
              </a:rPr>
              <a:t>KURBAN </a:t>
            </a:r>
            <a:r>
              <a:rPr lang="tr-TR" dirty="0">
                <a:solidFill>
                  <a:srgbClr val="00B050"/>
                </a:solidFill>
                <a:latin typeface="Arial Black" pitchFamily="34" charset="0"/>
              </a:rPr>
              <a:t>KESMENİN FAYDALARI</a:t>
            </a:r>
          </a:p>
          <a:p>
            <a:pPr>
              <a:buFont typeface="Wingdings" pitchFamily="2" charset="2"/>
              <a:buChar char="ü"/>
            </a:pPr>
            <a:r>
              <a:rPr lang="tr-TR" dirty="0">
                <a:latin typeface="Arial Black" pitchFamily="34" charset="0"/>
              </a:rPr>
              <a:t>1) Her şeyden önce Allah’ın emrine itaat etmektir.</a:t>
            </a:r>
          </a:p>
          <a:p>
            <a:pPr>
              <a:buFont typeface="Wingdings" pitchFamily="2" charset="2"/>
              <a:buChar char="ü"/>
            </a:pPr>
            <a:r>
              <a:rPr lang="tr-TR" dirty="0">
                <a:latin typeface="Arial Black" pitchFamily="34" charset="0"/>
              </a:rPr>
              <a:t>2) Allah için fedakarlık yapma alışkanlığı kazanılmaktadır.</a:t>
            </a:r>
          </a:p>
          <a:p>
            <a:pPr>
              <a:buFont typeface="Wingdings" pitchFamily="2" charset="2"/>
              <a:buChar char="ü"/>
            </a:pPr>
            <a:r>
              <a:rPr lang="tr-TR" dirty="0">
                <a:latin typeface="Arial Black" pitchFamily="34" charset="0"/>
              </a:rPr>
              <a:t>3) Toplumda yardımlaşma ve dayanışma yoluyla kardeşlik ve dostluk bağlarını güçlendirmektedir.</a:t>
            </a:r>
          </a:p>
          <a:p>
            <a:pPr>
              <a:buFont typeface="Wingdings" pitchFamily="2" charset="2"/>
              <a:buChar char="ü"/>
            </a:pPr>
            <a:r>
              <a:rPr lang="tr-TR" dirty="0">
                <a:latin typeface="Arial Black" pitchFamily="34" charset="0"/>
              </a:rPr>
              <a:t>4) Sosyal adaletin sağlanmasına vesile olur. Bir yıl boyu et yeme imkanı bulamayanlar bu vesileyle et yemiş oluyorlar.</a:t>
            </a:r>
          </a:p>
          <a:p>
            <a:endParaRPr lang="tr-TR" dirty="0"/>
          </a:p>
        </p:txBody>
      </p:sp>
    </p:spTree>
    <p:extLst>
      <p:ext uri="{BB962C8B-B14F-4D97-AF65-F5344CB8AC3E}">
        <p14:creationId xmlns:p14="http://schemas.microsoft.com/office/powerpoint/2010/main" xmlns="" val="1659145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a:buFont typeface="Wingdings" pitchFamily="2" charset="2"/>
              <a:buChar char="ü"/>
            </a:pPr>
            <a:r>
              <a:rPr lang="tr-TR" sz="4000" dirty="0">
                <a:latin typeface="Arial Black" pitchFamily="34" charset="0"/>
              </a:rPr>
              <a:t>5) Zengine malını feda ederek şükretme, fakire de çok az bulduğu bir </a:t>
            </a:r>
            <a:r>
              <a:rPr lang="tr-TR" sz="4000" dirty="0" smtClean="0">
                <a:latin typeface="Arial Black" pitchFamily="34" charset="0"/>
              </a:rPr>
              <a:t>yiyeceği </a:t>
            </a:r>
            <a:r>
              <a:rPr lang="tr-TR" sz="4000" dirty="0">
                <a:latin typeface="Arial Black" pitchFamily="34" charset="0"/>
              </a:rPr>
              <a:t>bayram vesilesi ile bulduğu için şükretme imkanı vermektedir. Zenginde varsa cimrilik duygusu zaafa uğramaktadır.</a:t>
            </a:r>
          </a:p>
          <a:p>
            <a:pPr>
              <a:buFont typeface="Wingdings" pitchFamily="2" charset="2"/>
              <a:buChar char="ü"/>
            </a:pPr>
            <a:r>
              <a:rPr lang="tr-TR" sz="4000" dirty="0">
                <a:latin typeface="Arial Black" pitchFamily="34" charset="0"/>
              </a:rPr>
              <a:t>6) Hayvan piyasasında ticari bir canlanmaya yol açmaktadır.</a:t>
            </a:r>
          </a:p>
          <a:p>
            <a:endParaRPr lang="tr-TR" dirty="0"/>
          </a:p>
        </p:txBody>
      </p:sp>
    </p:spTree>
    <p:extLst>
      <p:ext uri="{BB962C8B-B14F-4D97-AF65-F5344CB8AC3E}">
        <p14:creationId xmlns:p14="http://schemas.microsoft.com/office/powerpoint/2010/main" xmlns="" val="3083949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9036496" cy="6858000"/>
          </a:xfrm>
        </p:spPr>
        <p:txBody>
          <a:bodyPr>
            <a:normAutofit fontScale="92500" lnSpcReduction="10000"/>
          </a:bodyPr>
          <a:lstStyle/>
          <a:p>
            <a:r>
              <a:rPr lang="tr-TR" sz="4800" u="sng" dirty="0" smtClean="0">
                <a:solidFill>
                  <a:srgbClr val="FF0000"/>
                </a:solidFill>
                <a:latin typeface="Arial Black" pitchFamily="34" charset="0"/>
              </a:rPr>
              <a:t>KURBAN KESİLİRKEN HAZIR BULUNULMALIDIR</a:t>
            </a:r>
          </a:p>
          <a:p>
            <a:r>
              <a:rPr lang="tr-TR" sz="4800" dirty="0" smtClean="0">
                <a:solidFill>
                  <a:srgbClr val="00B050"/>
                </a:solidFill>
                <a:latin typeface="Arial Black" pitchFamily="34" charset="0"/>
              </a:rPr>
              <a:t>Efendimiz SAV kızı </a:t>
            </a:r>
            <a:r>
              <a:rPr lang="tr-TR" sz="4800" dirty="0" err="1" smtClean="0">
                <a:solidFill>
                  <a:srgbClr val="00B050"/>
                </a:solidFill>
                <a:latin typeface="Arial Black" pitchFamily="34" charset="0"/>
              </a:rPr>
              <a:t>HZ.Fatıma</a:t>
            </a:r>
            <a:r>
              <a:rPr lang="tr-TR" sz="4800" dirty="0" smtClean="0">
                <a:solidFill>
                  <a:srgbClr val="00B050"/>
                </a:solidFill>
                <a:latin typeface="Arial Black" pitchFamily="34" charset="0"/>
              </a:rPr>
              <a:t> </a:t>
            </a:r>
            <a:r>
              <a:rPr lang="tr-TR" sz="4800" dirty="0" err="1" smtClean="0">
                <a:solidFill>
                  <a:srgbClr val="00B050"/>
                </a:solidFill>
                <a:latin typeface="Arial Black" pitchFamily="34" charset="0"/>
              </a:rPr>
              <a:t>RA’a</a:t>
            </a:r>
            <a:r>
              <a:rPr lang="tr-TR" sz="4800" dirty="0" smtClean="0">
                <a:solidFill>
                  <a:srgbClr val="00B050"/>
                </a:solidFill>
                <a:latin typeface="Arial Black" pitchFamily="34" charset="0"/>
              </a:rPr>
              <a:t>;</a:t>
            </a:r>
          </a:p>
          <a:p>
            <a:pPr marL="0" indent="0">
              <a:buNone/>
            </a:pPr>
            <a:r>
              <a:rPr lang="tr-TR" sz="4800" dirty="0" smtClean="0">
                <a:latin typeface="Arial Black" pitchFamily="34" charset="0"/>
              </a:rPr>
              <a:t>«Kurban kesilirsen orada hazır bulun. Zira işlemiş olduğun her günah, kurban kanının ilk damlası yere düştüğünde, bağışlanır.» buyurmuştur</a:t>
            </a:r>
            <a:r>
              <a:rPr lang="tr-TR" dirty="0" smtClean="0"/>
              <a:t>. (Mecmuuz </a:t>
            </a:r>
            <a:r>
              <a:rPr lang="tr-TR" dirty="0" err="1" smtClean="0"/>
              <a:t>Zevaid</a:t>
            </a:r>
            <a:r>
              <a:rPr lang="tr-TR" dirty="0" smtClean="0"/>
              <a:t> VI 17)</a:t>
            </a:r>
            <a:endParaRPr lang="tr-TR" dirty="0"/>
          </a:p>
        </p:txBody>
      </p:sp>
    </p:spTree>
    <p:extLst>
      <p:ext uri="{BB962C8B-B14F-4D97-AF65-F5344CB8AC3E}">
        <p14:creationId xmlns:p14="http://schemas.microsoft.com/office/powerpoint/2010/main" xmlns="" val="3452743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b="1" dirty="0" smtClean="0">
                <a:solidFill>
                  <a:srgbClr val="00B050"/>
                </a:solidFill>
                <a:latin typeface="Arial Black" pitchFamily="34" charset="0"/>
              </a:rPr>
              <a:t>KURBAN BAYRAM GÜNÜ ALLAH İNDİNDE EN DEĞERLİ İBADET KURBAN KESMEKTİR</a:t>
            </a:r>
          </a:p>
          <a:p>
            <a:r>
              <a:rPr lang="ar-AE" b="1" dirty="0" smtClean="0">
                <a:latin typeface="Arial Black" pitchFamily="34" charset="0"/>
              </a:rPr>
              <a:t>مَا </a:t>
            </a:r>
            <a:r>
              <a:rPr lang="ar-AE" b="1" dirty="0">
                <a:latin typeface="Arial Black" pitchFamily="34" charset="0"/>
              </a:rPr>
              <a:t>عَمِلَ آدَمِىٌّ عَمَلاً يَوْمَ النَّحْرِ أحَبَّ إلى اللّهِ تَعالى مِنْ إهْرَاقِهِ الدِّمَاءَ، إنَّهَا لَتَأتِى يَوْمَ الْقِيَامَةِ بقُرُونِهَا وَأشْعَارِهَا وأظْاَفِهَا، وَإنَّ الدَّمَ لَيَقَعُ مِنَ اللّهِ تَعالى بِمَكَانٍ قَبْلَ أنْ يَقَعَ في الارْضِ فَطِيبُوا بِهَا نَفْساً</a:t>
            </a:r>
            <a:r>
              <a:rPr lang="ar-AE" b="1" dirty="0" smtClean="0">
                <a:latin typeface="Arial Black" pitchFamily="34" charset="0"/>
              </a:rPr>
              <a:t>.</a:t>
            </a:r>
            <a:endParaRPr lang="ar-AE" b="1" dirty="0">
              <a:latin typeface="Arial Black" pitchFamily="34" charset="0"/>
            </a:endParaRPr>
          </a:p>
          <a:p>
            <a:pPr marL="0" indent="0">
              <a:buNone/>
            </a:pPr>
            <a:r>
              <a:rPr lang="tr-TR" b="1" dirty="0" smtClean="0">
                <a:solidFill>
                  <a:srgbClr val="00B050"/>
                </a:solidFill>
                <a:latin typeface="Arial Black" pitchFamily="34" charset="0"/>
              </a:rPr>
              <a:t>Hz</a:t>
            </a:r>
            <a:r>
              <a:rPr lang="tr-TR" b="1" dirty="0">
                <a:solidFill>
                  <a:srgbClr val="00B050"/>
                </a:solidFill>
                <a:latin typeface="Arial Black" pitchFamily="34" charset="0"/>
              </a:rPr>
              <a:t>. </a:t>
            </a:r>
            <a:r>
              <a:rPr lang="tr-TR" b="1" dirty="0" err="1">
                <a:solidFill>
                  <a:srgbClr val="00B050"/>
                </a:solidFill>
                <a:latin typeface="Arial Black" pitchFamily="34" charset="0"/>
              </a:rPr>
              <a:t>Aişe</a:t>
            </a:r>
            <a:r>
              <a:rPr lang="tr-TR" b="1" dirty="0">
                <a:solidFill>
                  <a:srgbClr val="00B050"/>
                </a:solidFill>
                <a:latin typeface="Arial Black" pitchFamily="34" charset="0"/>
              </a:rPr>
              <a:t> </a:t>
            </a:r>
            <a:r>
              <a:rPr lang="tr-TR" b="1" dirty="0" smtClean="0">
                <a:solidFill>
                  <a:srgbClr val="00B050"/>
                </a:solidFill>
                <a:latin typeface="Arial Black" pitchFamily="34" charset="0"/>
              </a:rPr>
              <a:t>(RA) </a:t>
            </a:r>
            <a:r>
              <a:rPr lang="tr-TR" b="1" dirty="0">
                <a:solidFill>
                  <a:srgbClr val="00B050"/>
                </a:solidFill>
                <a:latin typeface="Arial Black" pitchFamily="34" charset="0"/>
              </a:rPr>
              <a:t>anlatıyor: "</a:t>
            </a:r>
            <a:r>
              <a:rPr lang="tr-TR" b="1" dirty="0" err="1">
                <a:solidFill>
                  <a:srgbClr val="00B050"/>
                </a:solidFill>
                <a:latin typeface="Arial Black" pitchFamily="34" charset="0"/>
              </a:rPr>
              <a:t>Rasulullah</a:t>
            </a:r>
            <a:r>
              <a:rPr lang="tr-TR" b="1" dirty="0">
                <a:solidFill>
                  <a:srgbClr val="00B050"/>
                </a:solidFill>
                <a:latin typeface="Arial Black" pitchFamily="34" charset="0"/>
              </a:rPr>
              <a:t> </a:t>
            </a:r>
            <a:r>
              <a:rPr lang="tr-TR" b="1" dirty="0" smtClean="0">
                <a:solidFill>
                  <a:srgbClr val="00B050"/>
                </a:solidFill>
                <a:latin typeface="Arial Black" pitchFamily="34" charset="0"/>
              </a:rPr>
              <a:t>(SAV) </a:t>
            </a:r>
            <a:r>
              <a:rPr lang="tr-TR" b="1" dirty="0">
                <a:solidFill>
                  <a:srgbClr val="00B050"/>
                </a:solidFill>
                <a:latin typeface="Arial Black" pitchFamily="34" charset="0"/>
              </a:rPr>
              <a:t>buyurdular ki: </a:t>
            </a:r>
          </a:p>
          <a:p>
            <a:pPr marL="0" indent="0">
              <a:buNone/>
            </a:pPr>
            <a:r>
              <a:rPr lang="tr-TR" b="1" dirty="0" smtClean="0">
                <a:latin typeface="Arial Black" pitchFamily="34" charset="0"/>
              </a:rPr>
              <a:t>«Hiç </a:t>
            </a:r>
            <a:r>
              <a:rPr lang="tr-TR" b="1" dirty="0">
                <a:latin typeface="Arial Black" pitchFamily="34" charset="0"/>
              </a:rPr>
              <a:t>bir kul, kurban günü, Allah indinde kan akıtmaktan daha sevimli bir iş yapamaz. </a:t>
            </a:r>
            <a:r>
              <a:rPr lang="tr-TR" b="1" dirty="0" smtClean="0">
                <a:latin typeface="Arial Black" pitchFamily="34" charset="0"/>
              </a:rPr>
              <a:t>Zira</a:t>
            </a:r>
            <a:r>
              <a:rPr lang="tr-TR" b="1" dirty="0">
                <a:latin typeface="Arial Black" pitchFamily="34" charset="0"/>
              </a:rPr>
              <a:t>, kesilen hayvan, kıyamet günü boynuzlarıyla, kıllarıyla, tırnaklarıyla gelecektir. Hayvanın kanı yere düşmezden önce Allah indinde yüce bir </a:t>
            </a:r>
            <a:r>
              <a:rPr lang="tr-TR" b="1" dirty="0" err="1" smtClean="0">
                <a:latin typeface="Arial Black" pitchFamily="34" charset="0"/>
              </a:rPr>
              <a:t>mevkıye</a:t>
            </a:r>
            <a:r>
              <a:rPr lang="tr-TR" b="1" dirty="0" smtClean="0">
                <a:latin typeface="Arial Black" pitchFamily="34" charset="0"/>
              </a:rPr>
              <a:t> </a:t>
            </a:r>
            <a:r>
              <a:rPr lang="tr-TR" b="1" dirty="0">
                <a:latin typeface="Arial Black" pitchFamily="34" charset="0"/>
              </a:rPr>
              <a:t>ulaşır.  Öyle ise, onu gönül hoşluğu ile </a:t>
            </a:r>
            <a:r>
              <a:rPr lang="tr-TR" b="1" dirty="0" smtClean="0">
                <a:latin typeface="Arial Black" pitchFamily="34" charset="0"/>
              </a:rPr>
              <a:t>ifa </a:t>
            </a:r>
            <a:r>
              <a:rPr lang="tr-TR" b="1" dirty="0">
                <a:latin typeface="Arial Black" pitchFamily="34" charset="0"/>
              </a:rPr>
              <a:t>edin</a:t>
            </a:r>
            <a:r>
              <a:rPr lang="tr-TR" b="1" dirty="0" smtClean="0">
                <a:latin typeface="Arial Black" pitchFamily="34" charset="0"/>
              </a:rPr>
              <a:t>.» </a:t>
            </a:r>
            <a:r>
              <a:rPr lang="tr-TR" dirty="0" smtClean="0"/>
              <a:t>(</a:t>
            </a:r>
            <a:r>
              <a:rPr lang="tr-TR" dirty="0" err="1" smtClean="0"/>
              <a:t>Tirmizî</a:t>
            </a:r>
            <a:r>
              <a:rPr lang="tr-TR" dirty="0"/>
              <a:t>, </a:t>
            </a:r>
            <a:r>
              <a:rPr lang="tr-TR" dirty="0" err="1"/>
              <a:t>Edâhî</a:t>
            </a:r>
            <a:r>
              <a:rPr lang="tr-TR" dirty="0"/>
              <a:t> </a:t>
            </a:r>
            <a:r>
              <a:rPr lang="tr-TR" dirty="0" smtClean="0"/>
              <a:t>1) </a:t>
            </a:r>
            <a:endParaRPr lang="tr-TR" dirty="0"/>
          </a:p>
        </p:txBody>
      </p:sp>
    </p:spTree>
    <p:extLst>
      <p:ext uri="{BB962C8B-B14F-4D97-AF65-F5344CB8AC3E}">
        <p14:creationId xmlns:p14="http://schemas.microsoft.com/office/powerpoint/2010/main" xmlns="" val="88808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r>
              <a:rPr lang="tr-TR" b="1" dirty="0" smtClean="0">
                <a:solidFill>
                  <a:srgbClr val="00B050"/>
                </a:solidFill>
                <a:latin typeface="Arial Black" pitchFamily="34" charset="0"/>
              </a:rPr>
              <a:t>HZ MUHAMMED SAV EFENDİMİZ ÜMMETİNDEN KURBAN KESMEYENLERİ DÜŞÜNEREK KURBAN KESMİŞTİR</a:t>
            </a:r>
          </a:p>
          <a:p>
            <a:r>
              <a:rPr lang="ar-AE" b="1" dirty="0" smtClean="0">
                <a:latin typeface="Arial Black" pitchFamily="34" charset="0"/>
              </a:rPr>
              <a:t> </a:t>
            </a:r>
            <a:r>
              <a:rPr lang="ar-AE" b="1" dirty="0">
                <a:latin typeface="Arial Black" pitchFamily="34" charset="0"/>
              </a:rPr>
              <a:t>ضَحَّى رَسُولُ اللَّهِ صَلَّى اللَّهُ عَلَيْهِ وَسَلَّمَ بِكَبْشَيْنِ أَقْرَنَيْنِ أَمْلَحَيْنِ، أَحَدُهُمَا عَنْهُ وَعَنْ أَهْلِ بَيْتِهِ، وَالآخَرُ عَنْهُ وَعَنْ مَنْ لَمْ يُضَحيِّ مِنْ أُمَّتِه </a:t>
            </a:r>
          </a:p>
          <a:p>
            <a:pPr marL="0" indent="0">
              <a:buNone/>
            </a:pPr>
            <a:r>
              <a:rPr lang="tr-TR" b="1" dirty="0" smtClean="0">
                <a:latin typeface="Arial Black" pitchFamily="34" charset="0"/>
              </a:rPr>
              <a:t>Ebu </a:t>
            </a:r>
            <a:r>
              <a:rPr lang="tr-TR" b="1" dirty="0" err="1">
                <a:latin typeface="Arial Black" pitchFamily="34" charset="0"/>
              </a:rPr>
              <a:t>Hüreyre</a:t>
            </a:r>
            <a:r>
              <a:rPr lang="tr-TR" b="1" dirty="0">
                <a:latin typeface="Arial Black" pitchFamily="34" charset="0"/>
              </a:rPr>
              <a:t> (</a:t>
            </a:r>
            <a:r>
              <a:rPr lang="tr-TR" b="1" dirty="0" err="1">
                <a:latin typeface="Arial Black" pitchFamily="34" charset="0"/>
              </a:rPr>
              <a:t>ra</a:t>
            </a:r>
            <a:r>
              <a:rPr lang="tr-TR" b="1" dirty="0">
                <a:latin typeface="Arial Black" pitchFamily="34" charset="0"/>
              </a:rPr>
              <a:t>)  rivayet ediyor :</a:t>
            </a:r>
          </a:p>
          <a:p>
            <a:pPr marL="0" indent="0">
              <a:buNone/>
            </a:pPr>
            <a:r>
              <a:rPr lang="tr-TR" b="1" dirty="0" smtClean="0">
                <a:latin typeface="Arial Black" pitchFamily="34" charset="0"/>
              </a:rPr>
              <a:t>«Peygamberimiz </a:t>
            </a:r>
            <a:r>
              <a:rPr lang="tr-TR" b="1" dirty="0">
                <a:latin typeface="Arial Black" pitchFamily="34" charset="0"/>
              </a:rPr>
              <a:t>(sav) (kurban bayramı günü </a:t>
            </a:r>
            <a:r>
              <a:rPr lang="tr-TR" b="1" dirty="0" err="1">
                <a:latin typeface="Arial Black" pitchFamily="34" charset="0"/>
              </a:rPr>
              <a:t>mü’minlere</a:t>
            </a:r>
            <a:r>
              <a:rPr lang="tr-TR" b="1" dirty="0">
                <a:latin typeface="Arial Black" pitchFamily="34" charset="0"/>
              </a:rPr>
              <a:t> bayram namazını kıldırdıktan ve hutbesini  okuduktan sonra  - </a:t>
            </a:r>
            <a:r>
              <a:rPr lang="tr-TR" b="1" dirty="0" err="1">
                <a:latin typeface="Arial Black" pitchFamily="34" charset="0"/>
              </a:rPr>
              <a:t>Bismillahi</a:t>
            </a:r>
            <a:r>
              <a:rPr lang="tr-TR" b="1" dirty="0">
                <a:latin typeface="Arial Black" pitchFamily="34" charset="0"/>
              </a:rPr>
              <a:t> </a:t>
            </a:r>
            <a:r>
              <a:rPr lang="tr-TR" b="1" dirty="0" err="1">
                <a:latin typeface="Arial Black" pitchFamily="34" charset="0"/>
              </a:rPr>
              <a:t>Allahu</a:t>
            </a:r>
            <a:r>
              <a:rPr lang="tr-TR" b="1" dirty="0">
                <a:latin typeface="Arial Black" pitchFamily="34" charset="0"/>
              </a:rPr>
              <a:t> Ekber – diyerek) kendi eliyle  biri kendisi için diğeri de ümmetinden kurban kesemeyenler  için  boynuzlu ve semiz iki tane koç kesti</a:t>
            </a:r>
            <a:r>
              <a:rPr lang="tr-TR" b="1" dirty="0" smtClean="0">
                <a:latin typeface="Arial Black" pitchFamily="34" charset="0"/>
              </a:rPr>
              <a:t>.» </a:t>
            </a:r>
            <a:r>
              <a:rPr lang="tr-TR" dirty="0"/>
              <a:t>(</a:t>
            </a:r>
            <a:r>
              <a:rPr lang="tr-TR" dirty="0" err="1" smtClean="0"/>
              <a:t>Taberani</a:t>
            </a:r>
            <a:r>
              <a:rPr lang="tr-TR" dirty="0" smtClean="0"/>
              <a:t>)</a:t>
            </a:r>
            <a:endParaRPr lang="tr-TR" dirty="0"/>
          </a:p>
          <a:p>
            <a:endParaRPr lang="tr-TR" dirty="0"/>
          </a:p>
        </p:txBody>
      </p:sp>
    </p:spTree>
    <p:extLst>
      <p:ext uri="{BB962C8B-B14F-4D97-AF65-F5344CB8AC3E}">
        <p14:creationId xmlns:p14="http://schemas.microsoft.com/office/powerpoint/2010/main" xmlns="" val="12011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b="1" dirty="0" smtClean="0"/>
              <a:t>Allah’ın lütfettiği iki kutsal bayramdan birisi olan Kurban bayramına ulaşmış bulunmaktayız. Bizleri Bayram günlerine ulaştıran Rabbimize sonsuz </a:t>
            </a:r>
            <a:r>
              <a:rPr lang="tr-TR" b="1" dirty="0" err="1"/>
              <a:t>H</a:t>
            </a:r>
            <a:r>
              <a:rPr lang="tr-TR" b="1" dirty="0" err="1" smtClean="0"/>
              <a:t>amd</a:t>
            </a:r>
            <a:r>
              <a:rPr lang="tr-TR" b="1" dirty="0" smtClean="0"/>
              <a:t>-ü senalar olsun. Bayramlar cehennemden kurtuluş günleridir. Bayram </a:t>
            </a:r>
            <a:r>
              <a:rPr lang="tr-TR" b="1" dirty="0"/>
              <a:t>günleri </a:t>
            </a:r>
            <a:r>
              <a:rPr lang="tr-TR" b="1" dirty="0" smtClean="0"/>
              <a:t> Allah katında </a:t>
            </a:r>
            <a:r>
              <a:rPr lang="tr-TR" b="1" dirty="0" err="1" smtClean="0"/>
              <a:t>mükafatlanmak</a:t>
            </a:r>
            <a:r>
              <a:rPr lang="tr-TR" b="1" dirty="0" smtClean="0"/>
              <a:t> zamanlarıdır. Bayramlar sevinç ve neşe günleridir. Bayramlar anne-babaların, çocukların ve ihtiyaç sahiplerinin sevinç günleridir, umut günleridir. Bayram sabahı</a:t>
            </a:r>
            <a:r>
              <a:rPr lang="tr-TR" b="1" dirty="0"/>
              <a:t> </a:t>
            </a:r>
            <a:r>
              <a:rPr lang="tr-TR" b="1" dirty="0" smtClean="0"/>
              <a:t>tüm </a:t>
            </a:r>
            <a:r>
              <a:rPr lang="tr-TR" b="1" dirty="0" err="1" smtClean="0"/>
              <a:t>müslümanların</a:t>
            </a:r>
            <a:r>
              <a:rPr lang="tr-TR" b="1" dirty="0" smtClean="0"/>
              <a:t> içi kıpır kıpır heyecan dolu, mutluluk dolu. Çünkü yaşanan bayram Rab katından gelen ulvi bir bayramdır.  Bayramlar, </a:t>
            </a:r>
            <a:r>
              <a:rPr lang="tr-TR" b="1" dirty="0"/>
              <a:t>c</a:t>
            </a:r>
            <a:r>
              <a:rPr lang="tr-TR" b="1" dirty="0" smtClean="0"/>
              <a:t>oşku, eğlenme ve mutlu olma     zamanıdır.   </a:t>
            </a:r>
            <a:endParaRPr lang="tr-TR" b="1" dirty="0"/>
          </a:p>
        </p:txBody>
      </p:sp>
    </p:spTree>
    <p:extLst>
      <p:ext uri="{BB962C8B-B14F-4D97-AF65-F5344CB8AC3E}">
        <p14:creationId xmlns:p14="http://schemas.microsoft.com/office/powerpoint/2010/main" xmlns="" val="1473456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10000"/>
          </a:bodyPr>
          <a:lstStyle/>
          <a:p>
            <a:r>
              <a:rPr lang="tr-TR" sz="6000" b="1" dirty="0" smtClean="0">
                <a:solidFill>
                  <a:srgbClr val="00B050"/>
                </a:solidFill>
                <a:latin typeface="Arial Black" pitchFamily="34" charset="0"/>
              </a:rPr>
              <a:t>KURBANLAR AHİRETTE BİNİT OLACAKTIR</a:t>
            </a:r>
          </a:p>
          <a:p>
            <a:r>
              <a:rPr lang="ar-AE" sz="6000" b="1" dirty="0" smtClean="0">
                <a:latin typeface="Arial Black" pitchFamily="34" charset="0"/>
              </a:rPr>
              <a:t>اِسْتَنْجِدُوا </a:t>
            </a:r>
            <a:r>
              <a:rPr lang="ar-AE" sz="6000" b="1" dirty="0">
                <a:latin typeface="Arial Black" pitchFamily="34" charset="0"/>
              </a:rPr>
              <a:t>هَدَايَاكُمْ فَإِنَّهَا </a:t>
            </a:r>
            <a:r>
              <a:rPr lang="ar-AE" sz="6000" b="1" dirty="0" smtClean="0">
                <a:latin typeface="Arial Black" pitchFamily="34" charset="0"/>
              </a:rPr>
              <a:t>مَطَايَاكُمْ </a:t>
            </a:r>
            <a:endParaRPr lang="tr-TR" sz="6000" b="1" dirty="0" smtClean="0">
              <a:latin typeface="Arial Black" pitchFamily="34" charset="0"/>
            </a:endParaRPr>
          </a:p>
          <a:p>
            <a:r>
              <a:rPr lang="ar-AE" sz="6000" b="1" dirty="0" smtClean="0">
                <a:latin typeface="Arial Black" pitchFamily="34" charset="0"/>
              </a:rPr>
              <a:t> </a:t>
            </a:r>
            <a:r>
              <a:rPr lang="ar-AE" sz="6000" b="1" dirty="0">
                <a:latin typeface="Arial Black" pitchFamily="34" charset="0"/>
              </a:rPr>
              <a:t>يَوْمَ الْقِيَامَةِ		</a:t>
            </a:r>
          </a:p>
          <a:p>
            <a:pPr marL="0" indent="0">
              <a:buNone/>
            </a:pPr>
            <a:r>
              <a:rPr lang="tr-TR" sz="6000" b="1" dirty="0" smtClean="0">
                <a:latin typeface="Arial Black" pitchFamily="34" charset="0"/>
              </a:rPr>
              <a:t>«Kurbanlarınıza </a:t>
            </a:r>
            <a:r>
              <a:rPr lang="tr-TR" sz="6000" b="1" dirty="0">
                <a:latin typeface="Arial Black" pitchFamily="34" charset="0"/>
              </a:rPr>
              <a:t>iyi bakın. Zira onlar kıyamet günü sizin binitlerinizdir</a:t>
            </a:r>
            <a:r>
              <a:rPr lang="tr-TR" sz="6000" b="1" dirty="0" smtClean="0">
                <a:latin typeface="Arial Black" pitchFamily="34" charset="0"/>
              </a:rPr>
              <a:t>.» </a:t>
            </a:r>
            <a:endParaRPr lang="tr-TR" sz="6000" b="1" dirty="0">
              <a:latin typeface="Arial Black" pitchFamily="34" charset="0"/>
            </a:endParaRPr>
          </a:p>
          <a:p>
            <a:pPr marL="0" indent="0">
              <a:buNone/>
            </a:pPr>
            <a:r>
              <a:rPr lang="tr-TR" dirty="0"/>
              <a:t>(Gazali, İhya, 1/237)</a:t>
            </a:r>
          </a:p>
          <a:p>
            <a:endParaRPr lang="tr-TR" dirty="0"/>
          </a:p>
          <a:p>
            <a:endParaRPr lang="tr-TR" dirty="0"/>
          </a:p>
        </p:txBody>
      </p:sp>
    </p:spTree>
    <p:extLst>
      <p:ext uri="{BB962C8B-B14F-4D97-AF65-F5344CB8AC3E}">
        <p14:creationId xmlns:p14="http://schemas.microsoft.com/office/powerpoint/2010/main" xmlns="" val="122372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4800" b="1" dirty="0" smtClean="0">
                <a:solidFill>
                  <a:srgbClr val="00B050"/>
                </a:solidFill>
                <a:latin typeface="Arial Black" pitchFamily="34" charset="0"/>
              </a:rPr>
              <a:t>KURBAN ATEŞE KALKANDIR</a:t>
            </a:r>
            <a:endParaRPr lang="ar-AE" sz="4800" b="1" dirty="0">
              <a:solidFill>
                <a:srgbClr val="00B050"/>
              </a:solidFill>
              <a:latin typeface="Arial Black" pitchFamily="34" charset="0"/>
            </a:endParaRPr>
          </a:p>
          <a:p>
            <a:r>
              <a:rPr lang="ar-AE" sz="4800" b="1" dirty="0">
                <a:latin typeface="Arial Black" pitchFamily="34" charset="0"/>
              </a:rPr>
              <a:t>مَنْ ضَحَى طَيِّبَةً نَفْسَهُ مُحْتَسِبًا لِاُضْحِيَّتِهِ كَانَتْ لَهُ حِجَابًا مِنَ النَّارِ</a:t>
            </a:r>
          </a:p>
          <a:p>
            <a:pPr marL="0" indent="0">
              <a:buNone/>
            </a:pPr>
            <a:r>
              <a:rPr lang="tr-TR" sz="4800" b="1" dirty="0" smtClean="0">
                <a:latin typeface="Arial Black" pitchFamily="34" charset="0"/>
              </a:rPr>
              <a:t>«Gönül </a:t>
            </a:r>
            <a:r>
              <a:rPr lang="tr-TR" sz="4800" b="1" dirty="0">
                <a:latin typeface="Arial Black" pitchFamily="34" charset="0"/>
              </a:rPr>
              <a:t>hoşnutluğu içerisinde ve sevabını Allah’tan umarak kesilen kurban, ateşe karşı bir perde olur</a:t>
            </a:r>
            <a:r>
              <a:rPr lang="tr-TR" sz="4800" b="1" dirty="0" smtClean="0">
                <a:latin typeface="Arial Black" pitchFamily="34" charset="0"/>
              </a:rPr>
              <a:t>.»  </a:t>
            </a:r>
            <a:endParaRPr lang="tr-TR" sz="4800" b="1" dirty="0">
              <a:latin typeface="Arial Black" pitchFamily="34" charset="0"/>
            </a:endParaRPr>
          </a:p>
          <a:p>
            <a:pPr marL="0" indent="0">
              <a:buNone/>
            </a:pPr>
            <a:r>
              <a:rPr lang="tr-TR" dirty="0"/>
              <a:t>(Et </a:t>
            </a:r>
            <a:r>
              <a:rPr lang="tr-TR" dirty="0" err="1"/>
              <a:t>Terğib</a:t>
            </a:r>
            <a:r>
              <a:rPr lang="tr-TR" dirty="0"/>
              <a:t> </a:t>
            </a:r>
            <a:r>
              <a:rPr lang="tr-TR" dirty="0" err="1"/>
              <a:t>ve’t</a:t>
            </a:r>
            <a:r>
              <a:rPr lang="tr-TR" dirty="0"/>
              <a:t> </a:t>
            </a:r>
            <a:r>
              <a:rPr lang="tr-TR" dirty="0" err="1"/>
              <a:t>Terhib</a:t>
            </a:r>
            <a:r>
              <a:rPr lang="tr-TR" dirty="0"/>
              <a:t>, 2/155)</a:t>
            </a:r>
          </a:p>
          <a:p>
            <a:endParaRPr lang="tr-TR" dirty="0"/>
          </a:p>
        </p:txBody>
      </p:sp>
    </p:spTree>
    <p:extLst>
      <p:ext uri="{BB962C8B-B14F-4D97-AF65-F5344CB8AC3E}">
        <p14:creationId xmlns:p14="http://schemas.microsoft.com/office/powerpoint/2010/main" xmlns="" val="99024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r>
              <a:rPr lang="tr-TR" sz="4400" dirty="0">
                <a:solidFill>
                  <a:srgbClr val="00B050"/>
                </a:solidFill>
                <a:latin typeface="Arial Black" pitchFamily="34" charset="0"/>
              </a:rPr>
              <a:t>İSLAM GELMEDEN ÖNCEDE TARİHTE KURBAN İBADETİ </a:t>
            </a:r>
          </a:p>
          <a:p>
            <a:r>
              <a:rPr lang="tr-TR" sz="4400" dirty="0" smtClean="0">
                <a:latin typeface="Arial Black" pitchFamily="34" charset="0"/>
              </a:rPr>
              <a:t>HZ Adem </a:t>
            </a:r>
            <a:r>
              <a:rPr lang="tr-TR" sz="4400" dirty="0">
                <a:latin typeface="Arial Black" pitchFamily="34" charset="0"/>
              </a:rPr>
              <a:t>(as)’</a:t>
            </a:r>
            <a:r>
              <a:rPr lang="tr-TR" sz="4400" dirty="0" err="1">
                <a:latin typeface="Arial Black" pitchFamily="34" charset="0"/>
              </a:rPr>
              <a:t>ın</a:t>
            </a:r>
            <a:r>
              <a:rPr lang="tr-TR" sz="4400" dirty="0">
                <a:latin typeface="Arial Black" pitchFamily="34" charset="0"/>
              </a:rPr>
              <a:t> iki oğlunun kurbanları</a:t>
            </a:r>
          </a:p>
          <a:p>
            <a:r>
              <a:rPr lang="tr-TR" sz="4400" dirty="0" smtClean="0">
                <a:latin typeface="Arial Black" pitchFamily="34" charset="0"/>
              </a:rPr>
              <a:t>HZ İbrahim </a:t>
            </a:r>
            <a:r>
              <a:rPr lang="tr-TR" sz="4400" dirty="0">
                <a:latin typeface="Arial Black" pitchFamily="34" charset="0"/>
              </a:rPr>
              <a:t>(as)’</a:t>
            </a:r>
            <a:r>
              <a:rPr lang="tr-TR" sz="4400" dirty="0" err="1">
                <a:latin typeface="Arial Black" pitchFamily="34" charset="0"/>
              </a:rPr>
              <a:t>ın</a:t>
            </a:r>
            <a:r>
              <a:rPr lang="tr-TR" sz="4400" dirty="0">
                <a:latin typeface="Arial Black" pitchFamily="34" charset="0"/>
              </a:rPr>
              <a:t> oğlu İsmail’i kurban etmesi ilahi vahyin tecellisi</a:t>
            </a:r>
          </a:p>
          <a:p>
            <a:r>
              <a:rPr lang="tr-TR" sz="4400" dirty="0">
                <a:latin typeface="Arial Black" pitchFamily="34" charset="0"/>
              </a:rPr>
              <a:t>Yahudilik ve Hristiyanlıkta </a:t>
            </a:r>
            <a:r>
              <a:rPr lang="tr-TR" sz="4400" dirty="0" smtClean="0">
                <a:latin typeface="Arial Black" pitchFamily="34" charset="0"/>
              </a:rPr>
              <a:t>kurban </a:t>
            </a:r>
            <a:r>
              <a:rPr lang="tr-TR" sz="4400" dirty="0">
                <a:latin typeface="Arial Black" pitchFamily="34" charset="0"/>
              </a:rPr>
              <a:t>ibadeti vardı.</a:t>
            </a:r>
          </a:p>
          <a:p>
            <a:endParaRPr lang="tr-TR" dirty="0"/>
          </a:p>
        </p:txBody>
      </p:sp>
    </p:spTree>
    <p:extLst>
      <p:ext uri="{BB962C8B-B14F-4D97-AF65-F5344CB8AC3E}">
        <p14:creationId xmlns:p14="http://schemas.microsoft.com/office/powerpoint/2010/main" xmlns="" val="3962670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lnSpcReduction="10000"/>
          </a:bodyPr>
          <a:lstStyle/>
          <a:p>
            <a:pPr algn="ctr"/>
            <a:r>
              <a:rPr lang="tr-TR" sz="5200" dirty="0" smtClean="0">
                <a:solidFill>
                  <a:srgbClr val="00B050"/>
                </a:solidFill>
                <a:latin typeface="Arial Black" pitchFamily="34" charset="0"/>
              </a:rPr>
              <a:t>BAYRAM GÜNLERİNİ ALLAH’IN RIZASINA UYGUN BİR ŞEKİLDE NASIL DEĞERLENDİRMELİYİZ</a:t>
            </a:r>
          </a:p>
          <a:p>
            <a:pPr algn="ctr"/>
            <a:r>
              <a:rPr lang="tr-TR" sz="6000" u="sng" dirty="0" smtClean="0">
                <a:solidFill>
                  <a:srgbClr val="FF0000"/>
                </a:solidFill>
                <a:latin typeface="Arial Black" pitchFamily="34" charset="0"/>
              </a:rPr>
              <a:t>MADDELER HALİNDE ŞÖYLE SIRALAYABİLİRİZ: </a:t>
            </a:r>
          </a:p>
        </p:txBody>
      </p:sp>
    </p:spTree>
    <p:extLst>
      <p:ext uri="{BB962C8B-B14F-4D97-AF65-F5344CB8AC3E}">
        <p14:creationId xmlns:p14="http://schemas.microsoft.com/office/powerpoint/2010/main" xmlns="" val="2842851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3600" b="1" u="sng" dirty="0" smtClean="0">
                <a:solidFill>
                  <a:srgbClr val="00B050"/>
                </a:solidFill>
                <a:latin typeface="Arial Black" pitchFamily="34" charset="0"/>
              </a:rPr>
              <a:t>1) BAYRAM GÜNLERİ SEVİNÇ VE NEŞE İÇİNDE GEÇİRİLMELİDİR.</a:t>
            </a:r>
          </a:p>
          <a:p>
            <a:pPr marL="0" indent="0">
              <a:buNone/>
            </a:pPr>
            <a:r>
              <a:rPr lang="tr-TR" sz="3600" b="1" dirty="0" err="1">
                <a:latin typeface="Arial Black" pitchFamily="34" charset="0"/>
              </a:rPr>
              <a:t>Hz.Peygamber</a:t>
            </a:r>
            <a:r>
              <a:rPr lang="tr-TR" sz="3600" b="1" dirty="0">
                <a:latin typeface="Arial Black" pitchFamily="34" charset="0"/>
              </a:rPr>
              <a:t> (</a:t>
            </a:r>
            <a:r>
              <a:rPr lang="tr-TR" sz="3600" b="1" dirty="0" err="1">
                <a:latin typeface="Arial Black" pitchFamily="34" charset="0"/>
              </a:rPr>
              <a:t>s.a.v</a:t>
            </a:r>
            <a:r>
              <a:rPr lang="tr-TR" sz="3600" b="1" dirty="0">
                <a:latin typeface="Arial Black" pitchFamily="34" charset="0"/>
              </a:rPr>
              <a:t>)’in bayram günleri ve bu günlerin mahiyeti hakkında söyle </a:t>
            </a:r>
            <a:r>
              <a:rPr lang="tr-TR" sz="3600" b="1" dirty="0" smtClean="0">
                <a:latin typeface="Arial Black" pitchFamily="34" charset="0"/>
              </a:rPr>
              <a:t>bir hadisleri </a:t>
            </a:r>
            <a:r>
              <a:rPr lang="tr-TR" sz="3600" b="1" dirty="0">
                <a:latin typeface="Arial Black" pitchFamily="34" charset="0"/>
              </a:rPr>
              <a:t>vardır: </a:t>
            </a:r>
            <a:endParaRPr lang="tr-TR" sz="3600" b="1" dirty="0" smtClean="0">
              <a:latin typeface="Arial Black" pitchFamily="34" charset="0"/>
            </a:endParaRPr>
          </a:p>
          <a:p>
            <a:pPr marL="0" indent="0">
              <a:buNone/>
            </a:pPr>
            <a:r>
              <a:rPr lang="tr-TR" sz="3600" b="1" u="sng" dirty="0" smtClean="0">
                <a:latin typeface="Arial Black" pitchFamily="34" charset="0"/>
              </a:rPr>
              <a:t>«</a:t>
            </a:r>
            <a:r>
              <a:rPr lang="tr-TR" sz="3600" b="1" u="sng" dirty="0" err="1" smtClean="0">
                <a:latin typeface="Arial Black" pitchFamily="34" charset="0"/>
              </a:rPr>
              <a:t>Arafe</a:t>
            </a:r>
            <a:r>
              <a:rPr lang="tr-TR" sz="3600" b="1" u="sng" dirty="0">
                <a:latin typeface="Arial Black" pitchFamily="34" charset="0"/>
              </a:rPr>
              <a:t>, Kurban ve </a:t>
            </a:r>
            <a:r>
              <a:rPr lang="tr-TR" sz="3600" b="1" u="sng" dirty="0" smtClean="0">
                <a:latin typeface="Arial Black" pitchFamily="34" charset="0"/>
              </a:rPr>
              <a:t>Teşrik </a:t>
            </a:r>
            <a:r>
              <a:rPr lang="tr-TR" sz="3600" b="1" u="sng" dirty="0">
                <a:latin typeface="Arial Black" pitchFamily="34" charset="0"/>
              </a:rPr>
              <a:t>günleri biz Müslümanların bayramıdır. Bu </a:t>
            </a:r>
            <a:r>
              <a:rPr lang="tr-TR" sz="3600" b="1" u="sng" dirty="0" smtClean="0">
                <a:latin typeface="Arial Black" pitchFamily="34" charset="0"/>
              </a:rPr>
              <a:t>günler yeme</a:t>
            </a:r>
            <a:r>
              <a:rPr lang="tr-TR" sz="3600" b="1" u="sng" dirty="0">
                <a:latin typeface="Arial Black" pitchFamily="34" charset="0"/>
              </a:rPr>
              <a:t>, içme günleridir</a:t>
            </a:r>
            <a:r>
              <a:rPr lang="tr-TR" sz="3600" b="1" u="sng" dirty="0" smtClean="0">
                <a:latin typeface="Arial Black" pitchFamily="34" charset="0"/>
              </a:rPr>
              <a:t>.» </a:t>
            </a:r>
            <a:r>
              <a:rPr lang="tr-TR" sz="3600" b="1" dirty="0">
                <a:latin typeface="Arial Black" pitchFamily="34" charset="0"/>
              </a:rPr>
              <a:t>(Müslim, </a:t>
            </a:r>
            <a:r>
              <a:rPr lang="tr-TR" sz="3600" b="1" dirty="0" err="1">
                <a:latin typeface="Arial Black" pitchFamily="34" charset="0"/>
              </a:rPr>
              <a:t>Sıyam</a:t>
            </a:r>
            <a:r>
              <a:rPr lang="tr-TR" sz="3600" b="1" dirty="0">
                <a:latin typeface="Arial Black" pitchFamily="34" charset="0"/>
              </a:rPr>
              <a:t>, </a:t>
            </a:r>
            <a:r>
              <a:rPr lang="tr-TR" sz="3600" b="1" dirty="0" smtClean="0">
                <a:latin typeface="Arial Black" pitchFamily="34" charset="0"/>
              </a:rPr>
              <a:t>23)</a:t>
            </a:r>
          </a:p>
          <a:p>
            <a:pPr marL="0" indent="0">
              <a:buNone/>
            </a:pPr>
            <a:r>
              <a:rPr lang="tr-TR" sz="3600" b="1" dirty="0" smtClean="0">
                <a:latin typeface="Arial Black" pitchFamily="34" charset="0"/>
              </a:rPr>
              <a:t>Bu hadisten anlaşılan bayram günleri neşe günleri yeme içme günleridir.</a:t>
            </a:r>
            <a:endParaRPr lang="tr-TR" sz="3600" b="1" dirty="0">
              <a:latin typeface="Arial Black" pitchFamily="34" charset="0"/>
            </a:endParaRPr>
          </a:p>
        </p:txBody>
      </p:sp>
    </p:spTree>
    <p:extLst>
      <p:ext uri="{BB962C8B-B14F-4D97-AF65-F5344CB8AC3E}">
        <p14:creationId xmlns:p14="http://schemas.microsoft.com/office/powerpoint/2010/main" xmlns="" val="1363221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10000"/>
          </a:bodyPr>
          <a:lstStyle/>
          <a:p>
            <a:r>
              <a:rPr lang="tr-TR" b="1" u="sng" dirty="0" err="1" smtClean="0">
                <a:solidFill>
                  <a:srgbClr val="00B050"/>
                </a:solidFill>
                <a:latin typeface="Arial Black" pitchFamily="34" charset="0"/>
              </a:rPr>
              <a:t>Hz.Aişe</a:t>
            </a:r>
            <a:r>
              <a:rPr lang="tr-TR" b="1" u="sng" dirty="0" smtClean="0">
                <a:solidFill>
                  <a:srgbClr val="00B050"/>
                </a:solidFill>
                <a:latin typeface="Arial Black" pitchFamily="34" charset="0"/>
              </a:rPr>
              <a:t> </a:t>
            </a:r>
            <a:r>
              <a:rPr lang="tr-TR" b="1" u="sng" dirty="0">
                <a:solidFill>
                  <a:srgbClr val="00B050"/>
                </a:solidFill>
                <a:latin typeface="Arial Black" pitchFamily="34" charset="0"/>
              </a:rPr>
              <a:t>(</a:t>
            </a:r>
            <a:r>
              <a:rPr lang="tr-TR" b="1" u="sng" dirty="0" err="1">
                <a:solidFill>
                  <a:srgbClr val="00B050"/>
                </a:solidFill>
                <a:latin typeface="Arial Black" pitchFamily="34" charset="0"/>
              </a:rPr>
              <a:t>r.a</a:t>
            </a:r>
            <a:r>
              <a:rPr lang="tr-TR" b="1" u="sng" dirty="0">
                <a:solidFill>
                  <a:srgbClr val="00B050"/>
                </a:solidFill>
                <a:latin typeface="Arial Black" pitchFamily="34" charset="0"/>
              </a:rPr>
              <a:t>) validemizden söyle rivayet </a:t>
            </a:r>
            <a:r>
              <a:rPr lang="tr-TR" b="1" u="sng" dirty="0" smtClean="0">
                <a:solidFill>
                  <a:srgbClr val="00B050"/>
                </a:solidFill>
                <a:latin typeface="Arial Black" pitchFamily="34" charset="0"/>
              </a:rPr>
              <a:t>edilmiştir</a:t>
            </a:r>
            <a:r>
              <a:rPr lang="tr-TR" b="1" u="sng" dirty="0">
                <a:solidFill>
                  <a:srgbClr val="00B050"/>
                </a:solidFill>
                <a:latin typeface="Arial Black" pitchFamily="34" charset="0"/>
              </a:rPr>
              <a:t>:</a:t>
            </a:r>
          </a:p>
          <a:p>
            <a:pPr marL="0" indent="0">
              <a:buNone/>
            </a:pPr>
            <a:r>
              <a:rPr lang="tr-TR" b="1" dirty="0">
                <a:latin typeface="Arial Black" pitchFamily="34" charset="0"/>
              </a:rPr>
              <a:t>“Kurban bayramının ilk üç günlerinden birinde idi. </a:t>
            </a:r>
            <a:r>
              <a:rPr lang="tr-TR" b="1" dirty="0" err="1">
                <a:latin typeface="Arial Black" pitchFamily="34" charset="0"/>
              </a:rPr>
              <a:t>Rasulullah</a:t>
            </a:r>
            <a:r>
              <a:rPr lang="tr-TR" b="1" dirty="0">
                <a:latin typeface="Arial Black" pitchFamily="34" charset="0"/>
              </a:rPr>
              <a:t> yanıma geldi, </a:t>
            </a:r>
            <a:r>
              <a:rPr lang="tr-TR" b="1" dirty="0" smtClean="0">
                <a:latin typeface="Arial Black" pitchFamily="34" charset="0"/>
              </a:rPr>
              <a:t>karsımda </a:t>
            </a:r>
            <a:r>
              <a:rPr lang="tr-TR" b="1" dirty="0" err="1" smtClean="0">
                <a:latin typeface="Arial Black" pitchFamily="34" charset="0"/>
              </a:rPr>
              <a:t>Buâs</a:t>
            </a:r>
            <a:r>
              <a:rPr lang="tr-TR" b="1" dirty="0" smtClean="0">
                <a:latin typeface="Arial Black" pitchFamily="34" charset="0"/>
              </a:rPr>
              <a:t> </a:t>
            </a:r>
            <a:r>
              <a:rPr lang="tr-TR" b="1" dirty="0">
                <a:latin typeface="Arial Black" pitchFamily="34" charset="0"/>
              </a:rPr>
              <a:t>Harbi üzerine (</a:t>
            </a:r>
            <a:r>
              <a:rPr lang="tr-TR" b="1" dirty="0" smtClean="0">
                <a:latin typeface="Arial Black" pitchFamily="34" charset="0"/>
              </a:rPr>
              <a:t>düzülmüş </a:t>
            </a:r>
            <a:r>
              <a:rPr lang="tr-TR" b="1" dirty="0">
                <a:latin typeface="Arial Black" pitchFamily="34" charset="0"/>
              </a:rPr>
              <a:t>türküler) ezgilerini def çalarak okuyan iki kız </a:t>
            </a:r>
            <a:r>
              <a:rPr lang="tr-TR" b="1" dirty="0" smtClean="0">
                <a:latin typeface="Arial Black" pitchFamily="34" charset="0"/>
              </a:rPr>
              <a:t>vardı. Hz. Peygamber yatağına uzanmış </a:t>
            </a:r>
            <a:r>
              <a:rPr lang="tr-TR" b="1" dirty="0">
                <a:latin typeface="Arial Black" pitchFamily="34" charset="0"/>
              </a:rPr>
              <a:t>ve mübarek yüzünü </a:t>
            </a:r>
            <a:r>
              <a:rPr lang="tr-TR" b="1" dirty="0" smtClean="0">
                <a:latin typeface="Arial Black" pitchFamily="34" charset="0"/>
              </a:rPr>
              <a:t>çevirmişti</a:t>
            </a:r>
            <a:r>
              <a:rPr lang="tr-TR" b="1" dirty="0">
                <a:latin typeface="Arial Black" pitchFamily="34" charset="0"/>
              </a:rPr>
              <a:t>. O esnada içeriye Hz</a:t>
            </a:r>
            <a:r>
              <a:rPr lang="tr-TR" b="1" dirty="0" smtClean="0">
                <a:latin typeface="Arial Black" pitchFamily="34" charset="0"/>
              </a:rPr>
              <a:t>. Ebu</a:t>
            </a:r>
            <a:r>
              <a:rPr lang="tr-TR" b="1" dirty="0">
                <a:latin typeface="Arial Black" pitchFamily="34" charset="0"/>
              </a:rPr>
              <a:t> </a:t>
            </a:r>
            <a:r>
              <a:rPr lang="tr-TR" b="1" dirty="0" smtClean="0">
                <a:latin typeface="Arial Black" pitchFamily="34" charset="0"/>
              </a:rPr>
              <a:t>Bekir </a:t>
            </a:r>
            <a:r>
              <a:rPr lang="tr-TR" b="1" dirty="0">
                <a:latin typeface="Arial Black" pitchFamily="34" charset="0"/>
              </a:rPr>
              <a:t>girdi. Türkü okuyan kızları görünce: ‘Bu ne hal? Allah </a:t>
            </a:r>
            <a:r>
              <a:rPr lang="tr-TR" b="1" dirty="0" err="1">
                <a:latin typeface="Arial Black" pitchFamily="34" charset="0"/>
              </a:rPr>
              <a:t>Rasulünün</a:t>
            </a:r>
            <a:r>
              <a:rPr lang="tr-TR" b="1" dirty="0">
                <a:latin typeface="Arial Black" pitchFamily="34" charset="0"/>
              </a:rPr>
              <a:t> huzurunda </a:t>
            </a:r>
            <a:r>
              <a:rPr lang="tr-TR" b="1" dirty="0" smtClean="0">
                <a:latin typeface="Arial Black" pitchFamily="34" charset="0"/>
              </a:rPr>
              <a:t>şeytan</a:t>
            </a:r>
            <a:r>
              <a:rPr lang="tr-TR" b="1" dirty="0">
                <a:latin typeface="Arial Black" pitchFamily="34" charset="0"/>
              </a:rPr>
              <a:t> </a:t>
            </a:r>
            <a:r>
              <a:rPr lang="tr-TR" b="1" dirty="0" smtClean="0">
                <a:latin typeface="Arial Black" pitchFamily="34" charset="0"/>
              </a:rPr>
              <a:t>sazı </a:t>
            </a:r>
            <a:r>
              <a:rPr lang="tr-TR" b="1" dirty="0">
                <a:latin typeface="Arial Black" pitchFamily="34" charset="0"/>
              </a:rPr>
              <a:t>öyle mi?’ diyerek bana kızdı ve kızları azarladı. </a:t>
            </a:r>
            <a:endParaRPr lang="tr-TR" b="1" dirty="0" smtClean="0">
              <a:latin typeface="Arial Black" pitchFamily="34" charset="0"/>
            </a:endParaRPr>
          </a:p>
          <a:p>
            <a:pPr marL="0" indent="0">
              <a:buNone/>
            </a:pPr>
            <a:r>
              <a:rPr lang="tr-TR" b="1" dirty="0" smtClean="0">
                <a:latin typeface="Arial Black" pitchFamily="34" charset="0"/>
              </a:rPr>
              <a:t>-Bunun </a:t>
            </a:r>
            <a:r>
              <a:rPr lang="tr-TR" b="1" dirty="0">
                <a:latin typeface="Arial Black" pitchFamily="34" charset="0"/>
              </a:rPr>
              <a:t>üzerine </a:t>
            </a:r>
            <a:r>
              <a:rPr lang="tr-TR" b="1" dirty="0" err="1">
                <a:latin typeface="Arial Black" pitchFamily="34" charset="0"/>
              </a:rPr>
              <a:t>Rasulullah</a:t>
            </a:r>
            <a:r>
              <a:rPr lang="tr-TR" b="1" dirty="0">
                <a:latin typeface="Arial Black" pitchFamily="34" charset="0"/>
              </a:rPr>
              <a:t> (</a:t>
            </a:r>
            <a:r>
              <a:rPr lang="tr-TR" b="1" dirty="0" err="1">
                <a:latin typeface="Arial Black" pitchFamily="34" charset="0"/>
              </a:rPr>
              <a:t>s.a.v</a:t>
            </a:r>
            <a:r>
              <a:rPr lang="tr-TR" b="1" dirty="0">
                <a:latin typeface="Arial Black" pitchFamily="34" charset="0"/>
              </a:rPr>
              <a:t>) </a:t>
            </a:r>
            <a:r>
              <a:rPr lang="tr-TR" b="1" dirty="0" smtClean="0">
                <a:latin typeface="Arial Black" pitchFamily="34" charset="0"/>
              </a:rPr>
              <a:t>ona dönerek</a:t>
            </a:r>
            <a:r>
              <a:rPr lang="tr-TR" b="1" dirty="0">
                <a:latin typeface="Arial Black" pitchFamily="34" charset="0"/>
              </a:rPr>
              <a:t>: </a:t>
            </a:r>
            <a:endParaRPr lang="tr-TR" b="1" dirty="0" smtClean="0">
              <a:latin typeface="Arial Black" pitchFamily="34" charset="0"/>
            </a:endParaRPr>
          </a:p>
          <a:p>
            <a:pPr marL="0" indent="0">
              <a:buNone/>
            </a:pPr>
            <a:r>
              <a:rPr lang="tr-TR" b="1" u="sng" dirty="0" smtClean="0">
                <a:latin typeface="Arial Black" pitchFamily="34" charset="0"/>
              </a:rPr>
              <a:t>«Ey </a:t>
            </a:r>
            <a:r>
              <a:rPr lang="tr-TR" b="1" u="sng" dirty="0">
                <a:latin typeface="Arial Black" pitchFamily="34" charset="0"/>
              </a:rPr>
              <a:t>Ebu Bekir, bırak onları söylesinler, her </a:t>
            </a:r>
            <a:r>
              <a:rPr lang="tr-TR" b="1" u="sng" dirty="0" smtClean="0">
                <a:latin typeface="Arial Black" pitchFamily="34" charset="0"/>
              </a:rPr>
              <a:t>    milletin </a:t>
            </a:r>
            <a:r>
              <a:rPr lang="tr-TR" b="1" u="sng" dirty="0">
                <a:latin typeface="Arial Black" pitchFamily="34" charset="0"/>
              </a:rPr>
              <a:t>bir bayramı vardır. Bu da </a:t>
            </a:r>
            <a:r>
              <a:rPr lang="tr-TR" b="1" u="sng" dirty="0" smtClean="0">
                <a:latin typeface="Arial Black" pitchFamily="34" charset="0"/>
              </a:rPr>
              <a:t>bizim bayramımızdır</a:t>
            </a:r>
            <a:r>
              <a:rPr lang="tr-TR" b="1" u="sng" dirty="0">
                <a:latin typeface="Arial Black" pitchFamily="34" charset="0"/>
              </a:rPr>
              <a:t>’ buyurdu</a:t>
            </a:r>
            <a:r>
              <a:rPr lang="tr-TR" b="1" u="sng" dirty="0" smtClean="0">
                <a:latin typeface="Arial Black" pitchFamily="34" charset="0"/>
              </a:rPr>
              <a:t>.» </a:t>
            </a:r>
            <a:r>
              <a:rPr lang="tr-TR" dirty="0"/>
              <a:t>(</a:t>
            </a:r>
            <a:r>
              <a:rPr lang="tr-TR" dirty="0" smtClean="0"/>
              <a:t>Buhari, </a:t>
            </a:r>
            <a:r>
              <a:rPr lang="tr-TR" dirty="0" err="1"/>
              <a:t>İ</a:t>
            </a:r>
            <a:r>
              <a:rPr lang="tr-TR" dirty="0" err="1" smtClean="0"/>
              <a:t>deyn</a:t>
            </a:r>
            <a:r>
              <a:rPr lang="tr-TR" dirty="0"/>
              <a:t>, 3; Müslim, </a:t>
            </a:r>
            <a:r>
              <a:rPr lang="tr-TR" dirty="0" err="1"/>
              <a:t>İ</a:t>
            </a:r>
            <a:r>
              <a:rPr lang="tr-TR" dirty="0" err="1" smtClean="0"/>
              <a:t>deyn</a:t>
            </a:r>
            <a:r>
              <a:rPr lang="tr-TR" dirty="0"/>
              <a:t>, 16.)</a:t>
            </a:r>
          </a:p>
        </p:txBody>
      </p:sp>
    </p:spTree>
    <p:extLst>
      <p:ext uri="{BB962C8B-B14F-4D97-AF65-F5344CB8AC3E}">
        <p14:creationId xmlns:p14="http://schemas.microsoft.com/office/powerpoint/2010/main" xmlns="" val="878878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r>
              <a:rPr lang="tr-TR" b="1" u="sng" dirty="0" smtClean="0">
                <a:solidFill>
                  <a:srgbClr val="00B050"/>
                </a:solidFill>
                <a:latin typeface="Arial Black" pitchFamily="34" charset="0"/>
              </a:rPr>
              <a:t>2) BAYRAM GÜNLERİ MERHAMETİN ZİRVE YAPTIĞI GÜNLERDİR</a:t>
            </a:r>
          </a:p>
          <a:p>
            <a:r>
              <a:rPr lang="ar-AE" b="1" dirty="0" smtClean="0">
                <a:latin typeface="Arial Black" pitchFamily="34" charset="0"/>
              </a:rPr>
              <a:t>مُحَمَّدٌ </a:t>
            </a:r>
            <a:r>
              <a:rPr lang="ar-AE" b="1" dirty="0">
                <a:latin typeface="Arial Black" pitchFamily="34" charset="0"/>
              </a:rPr>
              <a:t>رَسُولُ اللّٰهِ وَالَّذٖينَ مَعَهُ اَشِدَّاءُ عَلَى الْكُفَّارِ رُحَمَاءُ بَيْنَهُمْ تَرٰیهُمْ رُكَّعًا سُجَّدًا يَبْتَغُونَ فَضْلًا مِنَ اللّٰهِ وَرِضْوَانًا سٖيمَاهُمْ فٖى وُجُوهِهِمْ مِنْ اَثَرِ السُّجُودِ ذٰلِكَ مَثَلُهُمْ فِى التَّوْرٰيةِ وَمَثَلُهُمْ فِى الْاِنْجٖيلِ كَزَرْعٍ اَخْرَجَ شَطْپَهُ فَاٰزَرَهُ فَاسْتَغْلَظَ فَاسْتَوٰى عَلٰى سُوقِهٖ يُعْجِبُ الزُّرَّاعَ لِيَغٖيظَ بِهِمُ الْكُفَّارَ وَعَدَ اللّٰهُ الَّذٖينَ اٰمَنُوا وَعَمِلُوا الصَّالِحَاتِ مِنْهُمْ مَغْفِرَةً وَاَجْرًا عَظٖيمًا</a:t>
            </a:r>
          </a:p>
          <a:p>
            <a:pPr marL="0" indent="0">
              <a:buNone/>
            </a:pPr>
            <a:r>
              <a:rPr lang="tr-TR" b="1" dirty="0" smtClean="0">
                <a:latin typeface="Arial Black" pitchFamily="34" charset="0"/>
              </a:rPr>
              <a:t>«Muhammed</a:t>
            </a:r>
            <a:r>
              <a:rPr lang="tr-TR" b="1" dirty="0">
                <a:latin typeface="Arial Black" pitchFamily="34" charset="0"/>
              </a:rPr>
              <a:t>, Allah'ın </a:t>
            </a:r>
            <a:r>
              <a:rPr lang="tr-TR" b="1" dirty="0" err="1">
                <a:latin typeface="Arial Black" pitchFamily="34" charset="0"/>
              </a:rPr>
              <a:t>Resûlüdür</a:t>
            </a:r>
            <a:r>
              <a:rPr lang="tr-TR" b="1" dirty="0">
                <a:latin typeface="Arial Black" pitchFamily="34" charset="0"/>
              </a:rPr>
              <a:t>. </a:t>
            </a:r>
            <a:r>
              <a:rPr lang="tr-TR" b="1" u="sng" dirty="0">
                <a:solidFill>
                  <a:srgbClr val="00B050"/>
                </a:solidFill>
                <a:latin typeface="Arial Black" pitchFamily="34" charset="0"/>
              </a:rPr>
              <a:t>Onunla beraber olanlar, inkârcılara karşı çetin, birbirlerine karşı da merhametlidirler. </a:t>
            </a:r>
            <a:r>
              <a:rPr lang="tr-TR" b="1" dirty="0">
                <a:latin typeface="Arial Black" pitchFamily="34" charset="0"/>
              </a:rPr>
              <a:t>Onların, rükû ve secde hâlinde, Allah'tan lütuf ve hoşnutluk istediklerini görürsün. Onların secde eseri olan alametleri yüzlerindedir. İşte bu, onların Tevrat'ta ve İncil'de anlatılan durumlarıdır: Onlar filizini çıkarmış, onu kuvvetlendirmiş, kalınlaşmış, gövdesi üzerine dikilmiş, ziraatçıların hoşuna giden bir ekin gibidirler. Allah, kendileri sebebiyle inkârcıları öfkelendirmek için </a:t>
            </a:r>
            <a:r>
              <a:rPr lang="tr-TR" dirty="0">
                <a:latin typeface="Arial Black" pitchFamily="34" charset="0"/>
              </a:rPr>
              <a:t>onları böyle sağlam ve dirençli kılar. Allah, içlerinden iman edip </a:t>
            </a:r>
            <a:r>
              <a:rPr lang="tr-TR" dirty="0" err="1">
                <a:latin typeface="Arial Black" pitchFamily="34" charset="0"/>
              </a:rPr>
              <a:t>salih</a:t>
            </a:r>
            <a:r>
              <a:rPr lang="tr-TR" dirty="0">
                <a:latin typeface="Arial Black" pitchFamily="34" charset="0"/>
              </a:rPr>
              <a:t> amel işleyenlere bir bağışlama ve büyük bir mükâfat </a:t>
            </a:r>
            <a:r>
              <a:rPr lang="tr-TR" dirty="0" err="1">
                <a:latin typeface="Arial Black" pitchFamily="34" charset="0"/>
              </a:rPr>
              <a:t>vaad</a:t>
            </a:r>
            <a:r>
              <a:rPr lang="tr-TR" dirty="0">
                <a:latin typeface="Arial Black" pitchFamily="34" charset="0"/>
              </a:rPr>
              <a:t> etmiştir</a:t>
            </a:r>
            <a:r>
              <a:rPr lang="tr-TR" dirty="0" smtClean="0">
                <a:latin typeface="Arial Black" pitchFamily="34" charset="0"/>
              </a:rPr>
              <a:t>.» </a:t>
            </a:r>
            <a:r>
              <a:rPr lang="tr-TR" dirty="0" smtClean="0"/>
              <a:t>(Fetih suresi 29)</a:t>
            </a:r>
          </a:p>
          <a:p>
            <a:endParaRPr lang="tr-TR" dirty="0"/>
          </a:p>
        </p:txBody>
      </p:sp>
    </p:spTree>
    <p:extLst>
      <p:ext uri="{BB962C8B-B14F-4D97-AF65-F5344CB8AC3E}">
        <p14:creationId xmlns:p14="http://schemas.microsoft.com/office/powerpoint/2010/main" xmlns="" val="77269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2792"/>
            <a:ext cx="9144000" cy="6825208"/>
          </a:xfrm>
        </p:spPr>
        <p:txBody>
          <a:bodyPr>
            <a:normAutofit fontScale="92500" lnSpcReduction="10000"/>
          </a:bodyPr>
          <a:lstStyle/>
          <a:p>
            <a:r>
              <a:rPr lang="tr-TR" sz="3900" b="1" u="sng" dirty="0" smtClean="0">
                <a:solidFill>
                  <a:srgbClr val="00B050"/>
                </a:solidFill>
                <a:latin typeface="Arial Black" pitchFamily="34" charset="0"/>
              </a:rPr>
              <a:t>3) BAYRAM GÜNLERİ BAĞIŞLANMA VE  AF GÜNLERİDİR</a:t>
            </a:r>
          </a:p>
          <a:p>
            <a:endParaRPr lang="tr-TR" sz="3900" b="1" u="sng" dirty="0" smtClean="0">
              <a:solidFill>
                <a:srgbClr val="00B050"/>
              </a:solidFill>
              <a:latin typeface="Arial Black" pitchFamily="34" charset="0"/>
            </a:endParaRPr>
          </a:p>
          <a:p>
            <a:pPr marL="0" indent="0">
              <a:buNone/>
            </a:pPr>
            <a:r>
              <a:rPr lang="ar-AE" sz="4000" b="1" dirty="0" smtClean="0">
                <a:latin typeface="Arial Black" pitchFamily="34" charset="0"/>
              </a:rPr>
              <a:t>اِنَّ </a:t>
            </a:r>
            <a:r>
              <a:rPr lang="ar-AE" sz="4000" b="1" dirty="0">
                <a:latin typeface="Arial Black" pitchFamily="34" charset="0"/>
              </a:rPr>
              <a:t>اللّٰهَ لَا يَغْفِرُ اَنْ يُشْرَكَ بِهٖ وَيَغْفِرُ مَا دُونَ ذٰلِكَ لِمَنْ </a:t>
            </a:r>
            <a:r>
              <a:rPr lang="ar-AE" sz="4000" b="1" dirty="0" smtClean="0">
                <a:latin typeface="Arial Black" pitchFamily="34" charset="0"/>
              </a:rPr>
              <a:t>يَشَاءُ</a:t>
            </a:r>
            <a:endParaRPr lang="tr-TR" sz="4000" b="1" dirty="0" smtClean="0">
              <a:latin typeface="Arial Black" pitchFamily="34" charset="0"/>
            </a:endParaRPr>
          </a:p>
          <a:p>
            <a:pPr marL="0" indent="0">
              <a:buNone/>
            </a:pPr>
            <a:r>
              <a:rPr lang="ar-AE" sz="4000" b="1" dirty="0" smtClean="0">
                <a:latin typeface="Arial Black" pitchFamily="34" charset="0"/>
              </a:rPr>
              <a:t> </a:t>
            </a:r>
            <a:r>
              <a:rPr lang="ar-AE" sz="4000" b="1" dirty="0">
                <a:latin typeface="Arial Black" pitchFamily="34" charset="0"/>
              </a:rPr>
              <a:t>وَمَنْ يُشْرِكْ بِاللّٰهِ فَقَدِ افْتَرٰى اِثْمًا </a:t>
            </a:r>
            <a:r>
              <a:rPr lang="ar-AE" sz="4000" b="1" dirty="0" smtClean="0">
                <a:latin typeface="Arial Black" pitchFamily="34" charset="0"/>
              </a:rPr>
              <a:t>عَظٖيمًا</a:t>
            </a:r>
            <a:endParaRPr lang="ar-AE" sz="4000" b="1" dirty="0">
              <a:latin typeface="Arial Black" pitchFamily="34" charset="0"/>
            </a:endParaRPr>
          </a:p>
          <a:p>
            <a:pPr marL="0" indent="0">
              <a:buNone/>
            </a:pPr>
            <a:r>
              <a:rPr lang="tr-TR" sz="4000" b="1" dirty="0" smtClean="0">
                <a:latin typeface="Arial Black" pitchFamily="34" charset="0"/>
              </a:rPr>
              <a:t>«Şüphesiz </a:t>
            </a:r>
            <a:r>
              <a:rPr lang="tr-TR" sz="4000" b="1" dirty="0">
                <a:latin typeface="Arial Black" pitchFamily="34" charset="0"/>
              </a:rPr>
              <a:t>Allah, kendisine ortak koşulmasını asla bağışlamaz. Bunun dışında kalan (günah</a:t>
            </a:r>
            <a:r>
              <a:rPr lang="tr-TR" sz="4000" b="1" dirty="0" smtClean="0">
                <a:latin typeface="Arial Black" pitchFamily="34" charset="0"/>
              </a:rPr>
              <a:t>) </a:t>
            </a:r>
            <a:r>
              <a:rPr lang="tr-TR" sz="4000" b="1" dirty="0" err="1" smtClean="0">
                <a:latin typeface="Arial Black" pitchFamily="34" charset="0"/>
              </a:rPr>
              <a:t>ları</a:t>
            </a:r>
            <a:r>
              <a:rPr lang="tr-TR" sz="4000" b="1" dirty="0" smtClean="0">
                <a:latin typeface="Arial Black" pitchFamily="34" charset="0"/>
              </a:rPr>
              <a:t> </a:t>
            </a:r>
            <a:r>
              <a:rPr lang="tr-TR" sz="4000" b="1" dirty="0">
                <a:latin typeface="Arial Black" pitchFamily="34" charset="0"/>
              </a:rPr>
              <a:t>ise dilediği kimseler için bağışlar. Allah'a şirk koşan kimse, şüphesiz büyük bir günah işleyerek iftira etmiş olur</a:t>
            </a:r>
            <a:r>
              <a:rPr lang="tr-TR" sz="4000" b="1" dirty="0" smtClean="0">
                <a:latin typeface="Arial Black" pitchFamily="34" charset="0"/>
              </a:rPr>
              <a:t>.»</a:t>
            </a:r>
            <a:r>
              <a:rPr lang="tr-TR" dirty="0" smtClean="0">
                <a:latin typeface="Arial Black" pitchFamily="34" charset="0"/>
              </a:rPr>
              <a:t> </a:t>
            </a:r>
            <a:r>
              <a:rPr lang="tr-TR" dirty="0" smtClean="0"/>
              <a:t>(Nisa suresi 48)</a:t>
            </a:r>
          </a:p>
        </p:txBody>
      </p:sp>
    </p:spTree>
    <p:extLst>
      <p:ext uri="{BB962C8B-B14F-4D97-AF65-F5344CB8AC3E}">
        <p14:creationId xmlns:p14="http://schemas.microsoft.com/office/powerpoint/2010/main" xmlns="" val="3248885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pPr marL="0" indent="0">
              <a:buNone/>
            </a:pPr>
            <a:r>
              <a:rPr lang="tr-TR" sz="6600" dirty="0" smtClean="0">
                <a:solidFill>
                  <a:srgbClr val="00B050"/>
                </a:solidFill>
                <a:latin typeface="Arial Black" pitchFamily="34" charset="0"/>
              </a:rPr>
              <a:t>HZ MUHAMMED SAV EFENDİMİZ BUYURUYOR Kİ:</a:t>
            </a:r>
          </a:p>
          <a:p>
            <a:pPr marL="0" indent="0">
              <a:buNone/>
            </a:pPr>
            <a:r>
              <a:rPr lang="tr-TR" sz="6600" dirty="0" smtClean="0">
                <a:latin typeface="Arial Black" pitchFamily="34" charset="0"/>
              </a:rPr>
              <a:t>«Kim</a:t>
            </a:r>
            <a:r>
              <a:rPr lang="tr-TR" sz="6600" dirty="0">
                <a:latin typeface="Arial Black" pitchFamily="34" charset="0"/>
              </a:rPr>
              <a:t>, dünyada </a:t>
            </a:r>
            <a:r>
              <a:rPr lang="tr-TR" sz="6600" dirty="0" err="1">
                <a:latin typeface="Arial Black" pitchFamily="34" charset="0"/>
              </a:rPr>
              <a:t>müslüman</a:t>
            </a:r>
            <a:r>
              <a:rPr lang="tr-TR" sz="6600" dirty="0">
                <a:latin typeface="Arial Black" pitchFamily="34" charset="0"/>
              </a:rPr>
              <a:t> kardeşinin ayıbını örterse, Allah da onun ayıbını </a:t>
            </a:r>
            <a:r>
              <a:rPr lang="tr-TR" sz="6600" dirty="0" err="1">
                <a:latin typeface="Arial Black" pitchFamily="34" charset="0"/>
              </a:rPr>
              <a:t>âhirette</a:t>
            </a:r>
            <a:r>
              <a:rPr lang="tr-TR" sz="6600" dirty="0">
                <a:latin typeface="Arial Black" pitchFamily="34" charset="0"/>
              </a:rPr>
              <a:t> gizleyip kapatır." </a:t>
            </a:r>
            <a:r>
              <a:rPr lang="tr-TR" dirty="0"/>
              <a:t>(Müslim, </a:t>
            </a:r>
            <a:r>
              <a:rPr lang="tr-TR" dirty="0" err="1"/>
              <a:t>Birr</a:t>
            </a:r>
            <a:r>
              <a:rPr lang="tr-TR" dirty="0"/>
              <a:t>, 58, </a:t>
            </a:r>
            <a:r>
              <a:rPr lang="tr-TR" dirty="0" smtClean="0"/>
              <a:t>72</a:t>
            </a:r>
            <a:endParaRPr lang="tr-TR" dirty="0"/>
          </a:p>
        </p:txBody>
      </p:sp>
    </p:spTree>
    <p:extLst>
      <p:ext uri="{BB962C8B-B14F-4D97-AF65-F5344CB8AC3E}">
        <p14:creationId xmlns:p14="http://schemas.microsoft.com/office/powerpoint/2010/main" xmlns="" val="893842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indent="0">
              <a:buNone/>
            </a:pPr>
            <a:r>
              <a:rPr lang="tr-TR" sz="6600" dirty="0" smtClean="0">
                <a:latin typeface="Arial Black" pitchFamily="34" charset="0"/>
              </a:rPr>
              <a:t>«Din </a:t>
            </a:r>
            <a:r>
              <a:rPr lang="tr-TR" sz="6600" dirty="0">
                <a:latin typeface="Arial Black" pitchFamily="34" charset="0"/>
              </a:rPr>
              <a:t>kardeşini, bir suçundan dolayı ayıplayan kimse, o suçu kendisi de işlemedikçe ölmez</a:t>
            </a:r>
            <a:r>
              <a:rPr lang="tr-TR" sz="6600" dirty="0" smtClean="0">
                <a:latin typeface="Arial Black" pitchFamily="34" charset="0"/>
              </a:rPr>
              <a:t>.» </a:t>
            </a:r>
            <a:r>
              <a:rPr lang="tr-TR" dirty="0"/>
              <a:t>(</a:t>
            </a:r>
            <a:r>
              <a:rPr lang="tr-TR" dirty="0" err="1"/>
              <a:t>Tirmizî</a:t>
            </a:r>
            <a:r>
              <a:rPr lang="tr-TR" dirty="0"/>
              <a:t>, Kıyamet, 53)</a:t>
            </a:r>
          </a:p>
          <a:p>
            <a:endParaRPr lang="tr-TR" dirty="0"/>
          </a:p>
        </p:txBody>
      </p:sp>
    </p:spTree>
    <p:extLst>
      <p:ext uri="{BB962C8B-B14F-4D97-AF65-F5344CB8AC3E}">
        <p14:creationId xmlns:p14="http://schemas.microsoft.com/office/powerpoint/2010/main" xmlns="" val="426599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algn="ctr"/>
            <a:r>
              <a:rPr lang="tr-TR" sz="4000" dirty="0" smtClean="0">
                <a:solidFill>
                  <a:srgbClr val="FF0000"/>
                </a:solidFill>
                <a:latin typeface="Arial Black" pitchFamily="34" charset="0"/>
              </a:rPr>
              <a:t>BAYRAM NEDİR</a:t>
            </a:r>
            <a:r>
              <a:rPr lang="tr-TR" sz="4000" dirty="0">
                <a:latin typeface="Arial Black" pitchFamily="34" charset="0"/>
              </a:rPr>
              <a:t>	</a:t>
            </a:r>
          </a:p>
          <a:p>
            <a:r>
              <a:rPr lang="tr-TR" sz="4000" dirty="0" smtClean="0">
                <a:latin typeface="Arial Black" pitchFamily="34" charset="0"/>
              </a:rPr>
              <a:t>Sözlükte, </a:t>
            </a:r>
            <a:r>
              <a:rPr lang="tr-TR" sz="4000" dirty="0">
                <a:latin typeface="Arial Black" pitchFamily="34" charset="0"/>
              </a:rPr>
              <a:t>Bayram'ın </a:t>
            </a:r>
            <a:r>
              <a:rPr lang="tr-TR" sz="4000" dirty="0" err="1">
                <a:latin typeface="Arial Black" pitchFamily="34" charset="0"/>
              </a:rPr>
              <a:t>arapça</a:t>
            </a:r>
            <a:r>
              <a:rPr lang="tr-TR" sz="4000" dirty="0">
                <a:latin typeface="Arial Black" pitchFamily="34" charset="0"/>
              </a:rPr>
              <a:t> karşılığı olan "</a:t>
            </a:r>
            <a:r>
              <a:rPr lang="tr-TR" sz="4000" dirty="0" err="1">
                <a:latin typeface="Arial Black" pitchFamily="34" charset="0"/>
              </a:rPr>
              <a:t>ıyd</a:t>
            </a:r>
            <a:r>
              <a:rPr lang="tr-TR" sz="4000" dirty="0">
                <a:latin typeface="Arial Black" pitchFamily="34" charset="0"/>
              </a:rPr>
              <a:t>" kelimesini "</a:t>
            </a:r>
            <a:r>
              <a:rPr lang="tr-TR" sz="4000" dirty="0" err="1">
                <a:latin typeface="Arial Black" pitchFamily="34" charset="0"/>
              </a:rPr>
              <a:t>a'vd</a:t>
            </a:r>
            <a:r>
              <a:rPr lang="tr-TR" sz="4000" dirty="0">
                <a:latin typeface="Arial Black" pitchFamily="34" charset="0"/>
              </a:rPr>
              <a:t> (</a:t>
            </a:r>
            <a:r>
              <a:rPr lang="tr-TR" sz="4000" dirty="0" err="1">
                <a:latin typeface="Arial Black" pitchFamily="34" charset="0"/>
              </a:rPr>
              <a:t>avd</a:t>
            </a:r>
            <a:r>
              <a:rPr lang="tr-TR" sz="4000" dirty="0">
                <a:latin typeface="Arial Black" pitchFamily="34" charset="0"/>
              </a:rPr>
              <a:t>)" kökünden türetirler ve (</a:t>
            </a:r>
            <a:r>
              <a:rPr lang="tr-TR" sz="4000" dirty="0">
                <a:solidFill>
                  <a:srgbClr val="FF0000"/>
                </a:solidFill>
                <a:latin typeface="Arial Black" pitchFamily="34" charset="0"/>
              </a:rPr>
              <a:t>belirli aralıklarla) "geri dönen" </a:t>
            </a:r>
            <a:r>
              <a:rPr lang="tr-TR" sz="4000" dirty="0">
                <a:latin typeface="Arial Black" pitchFamily="34" charset="0"/>
              </a:rPr>
              <a:t>şeklinde izah ederler. Bu, İslâm bilim adamları tarafından böyle kabul edilir. Çünkü "</a:t>
            </a:r>
            <a:r>
              <a:rPr lang="tr-TR" sz="4000" dirty="0" err="1">
                <a:latin typeface="Arial Black" pitchFamily="34" charset="0"/>
              </a:rPr>
              <a:t>iyd</a:t>
            </a:r>
            <a:r>
              <a:rPr lang="tr-TR" sz="4000" dirty="0">
                <a:latin typeface="Arial Black" pitchFamily="34" charset="0"/>
              </a:rPr>
              <a:t>", "dönüp gelen" manasınadır. </a:t>
            </a:r>
          </a:p>
          <a:p>
            <a:endParaRPr lang="tr-TR" dirty="0"/>
          </a:p>
        </p:txBody>
      </p:sp>
    </p:spTree>
    <p:extLst>
      <p:ext uri="{BB962C8B-B14F-4D97-AF65-F5344CB8AC3E}">
        <p14:creationId xmlns:p14="http://schemas.microsoft.com/office/powerpoint/2010/main" xmlns="" val="3804547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pPr marL="0" indent="0">
              <a:buNone/>
            </a:pPr>
            <a:r>
              <a:rPr lang="ar-AE" sz="4800" b="1" dirty="0" smtClean="0">
                <a:latin typeface="Arial Black" pitchFamily="34" charset="0"/>
              </a:rPr>
              <a:t>وَلَا </a:t>
            </a:r>
            <a:r>
              <a:rPr lang="ar-AE" sz="4800" b="1" dirty="0">
                <a:latin typeface="Arial Black" pitchFamily="34" charset="0"/>
              </a:rPr>
              <a:t>تَسْتَوِى الْحَسَنَةُ وَلَا السَّيِّئَةُ اِدْفَعْ بِالَّتٖى هِىَ اَحْسَنُ فَاِذَا الَّذٖى </a:t>
            </a:r>
            <a:r>
              <a:rPr lang="ar-AE" sz="4800" b="1" dirty="0" smtClean="0">
                <a:latin typeface="Arial Black" pitchFamily="34" charset="0"/>
              </a:rPr>
              <a:t>بَيْنَكَ </a:t>
            </a:r>
            <a:r>
              <a:rPr lang="ar-AE" sz="4800" b="1" dirty="0">
                <a:latin typeface="Arial Black" pitchFamily="34" charset="0"/>
              </a:rPr>
              <a:t>وَبَيْنَهُ عَدَاوَةٌ كَاَنَّهُ وَلِىٌّ </a:t>
            </a:r>
            <a:r>
              <a:rPr lang="ar-AE" sz="4800" b="1" dirty="0" smtClean="0">
                <a:latin typeface="Arial Black" pitchFamily="34" charset="0"/>
              </a:rPr>
              <a:t>حَمٖيمٌ</a:t>
            </a:r>
            <a:endParaRPr lang="ar-AE" sz="4800" b="1" dirty="0">
              <a:latin typeface="Arial Black" pitchFamily="34" charset="0"/>
            </a:endParaRPr>
          </a:p>
          <a:p>
            <a:pPr marL="0" indent="0">
              <a:buNone/>
            </a:pPr>
            <a:r>
              <a:rPr lang="tr-TR" sz="4800" b="1" dirty="0" smtClean="0">
                <a:latin typeface="Arial Black" pitchFamily="34" charset="0"/>
              </a:rPr>
              <a:t>«İyilikle </a:t>
            </a:r>
            <a:r>
              <a:rPr lang="tr-TR" sz="4800" b="1" dirty="0">
                <a:latin typeface="Arial Black" pitchFamily="34" charset="0"/>
              </a:rPr>
              <a:t>kötülük bir olmaz. Kötülüğü en güzel bir şekilde sav. Bir de bakarsın ki, seninle arasında düşmanlık bulunan kimse sanki sıcak bir dost </a:t>
            </a:r>
            <a:r>
              <a:rPr lang="tr-TR" sz="4800" b="1" dirty="0" smtClean="0">
                <a:latin typeface="Arial Black" pitchFamily="34" charset="0"/>
              </a:rPr>
              <a:t>oluvermiştir.» </a:t>
            </a:r>
            <a:r>
              <a:rPr lang="tr-TR" dirty="0" smtClean="0"/>
              <a:t>(</a:t>
            </a:r>
            <a:r>
              <a:rPr lang="tr-TR" dirty="0" err="1" smtClean="0"/>
              <a:t>Fussilet</a:t>
            </a:r>
            <a:r>
              <a:rPr lang="tr-TR" dirty="0" smtClean="0"/>
              <a:t> suresi 34)</a:t>
            </a:r>
            <a:endParaRPr lang="tr-TR" dirty="0"/>
          </a:p>
        </p:txBody>
      </p:sp>
    </p:spTree>
    <p:extLst>
      <p:ext uri="{BB962C8B-B14F-4D97-AF65-F5344CB8AC3E}">
        <p14:creationId xmlns:p14="http://schemas.microsoft.com/office/powerpoint/2010/main" xmlns="" val="629044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buNone/>
            </a:pPr>
            <a:r>
              <a:rPr lang="tr-TR" sz="5400" u="sng" dirty="0" err="1" smtClean="0">
                <a:solidFill>
                  <a:srgbClr val="00B050"/>
                </a:solidFill>
                <a:latin typeface="Arial Black" pitchFamily="34" charset="0"/>
              </a:rPr>
              <a:t>İbn</a:t>
            </a:r>
            <a:r>
              <a:rPr lang="tr-TR" sz="5400" u="sng" dirty="0" smtClean="0">
                <a:solidFill>
                  <a:srgbClr val="00B050"/>
                </a:solidFill>
                <a:latin typeface="Arial Black" pitchFamily="34" charset="0"/>
              </a:rPr>
              <a:t>-i </a:t>
            </a:r>
            <a:r>
              <a:rPr lang="tr-TR" sz="5400" u="sng" dirty="0">
                <a:solidFill>
                  <a:srgbClr val="00B050"/>
                </a:solidFill>
                <a:latin typeface="Arial Black" pitchFamily="34" charset="0"/>
              </a:rPr>
              <a:t>Abbâs </a:t>
            </a:r>
            <a:r>
              <a:rPr lang="tr-TR" sz="5400" u="sng" dirty="0" smtClean="0">
                <a:solidFill>
                  <a:srgbClr val="00B050"/>
                </a:solidFill>
                <a:latin typeface="Arial Black" pitchFamily="34" charset="0"/>
              </a:rPr>
              <a:t>(RA) şu </a:t>
            </a:r>
            <a:r>
              <a:rPr lang="tr-TR" sz="5400" u="sng" dirty="0">
                <a:solidFill>
                  <a:srgbClr val="00B050"/>
                </a:solidFill>
                <a:latin typeface="Arial Black" pitchFamily="34" charset="0"/>
              </a:rPr>
              <a:t>tavsiyede bulunur: </a:t>
            </a:r>
          </a:p>
          <a:p>
            <a:pPr marL="0" indent="0">
              <a:buNone/>
            </a:pPr>
            <a:r>
              <a:rPr lang="tr-TR" sz="5400" dirty="0" smtClean="0">
                <a:latin typeface="Arial Black" pitchFamily="34" charset="0"/>
              </a:rPr>
              <a:t>«Arkadaşının </a:t>
            </a:r>
            <a:r>
              <a:rPr lang="tr-TR" sz="5400" dirty="0">
                <a:latin typeface="Arial Black" pitchFamily="34" charset="0"/>
              </a:rPr>
              <a:t>ayıplarını söylemek istediğinde, hemen kendi ayıplarını hatırla</a:t>
            </a:r>
            <a:r>
              <a:rPr lang="tr-TR" sz="5400" dirty="0" smtClean="0">
                <a:latin typeface="Arial Black" pitchFamily="34" charset="0"/>
              </a:rPr>
              <a:t>!» </a:t>
            </a:r>
            <a:r>
              <a:rPr lang="tr-TR" dirty="0"/>
              <a:t>(</a:t>
            </a:r>
            <a:r>
              <a:rPr lang="tr-TR" dirty="0" err="1"/>
              <a:t>Buhârî</a:t>
            </a:r>
            <a:r>
              <a:rPr lang="tr-TR" dirty="0"/>
              <a:t>, el-</a:t>
            </a:r>
            <a:r>
              <a:rPr lang="tr-TR" dirty="0" err="1"/>
              <a:t>Edebü’l</a:t>
            </a:r>
            <a:r>
              <a:rPr lang="tr-TR" dirty="0"/>
              <a:t>-</a:t>
            </a:r>
            <a:r>
              <a:rPr lang="tr-TR" dirty="0" err="1"/>
              <a:t>Müfred</a:t>
            </a:r>
            <a:r>
              <a:rPr lang="tr-TR" dirty="0"/>
              <a:t>, </a:t>
            </a:r>
            <a:r>
              <a:rPr lang="tr-TR" dirty="0" err="1"/>
              <a:t>no</a:t>
            </a:r>
            <a:r>
              <a:rPr lang="tr-TR" dirty="0"/>
              <a:t>: 328) </a:t>
            </a:r>
          </a:p>
          <a:p>
            <a:endParaRPr lang="tr-TR" dirty="0"/>
          </a:p>
        </p:txBody>
      </p:sp>
    </p:spTree>
    <p:extLst>
      <p:ext uri="{BB962C8B-B14F-4D97-AF65-F5344CB8AC3E}">
        <p14:creationId xmlns:p14="http://schemas.microsoft.com/office/powerpoint/2010/main" xmlns="" val="12871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pPr marL="0" indent="0">
              <a:buNone/>
            </a:pPr>
            <a:r>
              <a:rPr lang="tr-TR" sz="3600" u="sng" dirty="0" err="1" smtClean="0">
                <a:solidFill>
                  <a:srgbClr val="00B050"/>
                </a:solidFill>
                <a:latin typeface="Arial Black" pitchFamily="34" charset="0"/>
              </a:rPr>
              <a:t>Rasûlullah</a:t>
            </a:r>
            <a:r>
              <a:rPr lang="tr-TR" sz="3600" u="sng" dirty="0" smtClean="0">
                <a:solidFill>
                  <a:srgbClr val="00B050"/>
                </a:solidFill>
                <a:latin typeface="Arial Black" pitchFamily="34" charset="0"/>
              </a:rPr>
              <a:t> (SAV) şöyle </a:t>
            </a:r>
            <a:r>
              <a:rPr lang="tr-TR" sz="3600" u="sng" dirty="0">
                <a:solidFill>
                  <a:srgbClr val="00B050"/>
                </a:solidFill>
                <a:latin typeface="Arial Black" pitchFamily="34" charset="0"/>
              </a:rPr>
              <a:t>buyurmuştur: </a:t>
            </a:r>
          </a:p>
          <a:p>
            <a:r>
              <a:rPr lang="tr-TR" sz="3600" dirty="0" smtClean="0">
                <a:latin typeface="Arial Black" pitchFamily="34" charset="0"/>
              </a:rPr>
              <a:t>«İşlediği </a:t>
            </a:r>
            <a:r>
              <a:rPr lang="tr-TR" sz="3600" dirty="0">
                <a:latin typeface="Arial Black" pitchFamily="34" charset="0"/>
              </a:rPr>
              <a:t>günahları açığa vuranlar dışında, ümmetimin tamamı affedilmiştir. Bir adamın, gece kötü bir iş yapıp, Allah onu örttüğü hâlde, sabahleyin kalkıp; «–Ey falan! Ben dün gece şöyle </a:t>
            </a:r>
            <a:r>
              <a:rPr lang="tr-TR" sz="3600" dirty="0" err="1">
                <a:latin typeface="Arial Black" pitchFamily="34" charset="0"/>
              </a:rPr>
              <a:t>şöyle</a:t>
            </a:r>
            <a:r>
              <a:rPr lang="tr-TR" sz="3600" dirty="0">
                <a:latin typeface="Arial Black" pitchFamily="34" charset="0"/>
              </a:rPr>
              <a:t> yaptım.» demesi, açık günahlardandır. Oysa, Rabbi geceleyin onun kötülüğünü örtmüştü. Fakat o, sabaha çıktığında </a:t>
            </a:r>
            <a:r>
              <a:rPr lang="tr-TR" sz="3600" dirty="0" err="1">
                <a:latin typeface="Arial Black" pitchFamily="34" charset="0"/>
              </a:rPr>
              <a:t>Allâh’ın</a:t>
            </a:r>
            <a:r>
              <a:rPr lang="tr-TR" sz="3600" dirty="0">
                <a:latin typeface="Arial Black" pitchFamily="34" charset="0"/>
              </a:rPr>
              <a:t> örttüğünü açığa vuruyor</a:t>
            </a:r>
            <a:r>
              <a:rPr lang="tr-TR" sz="3600" dirty="0" smtClean="0">
                <a:latin typeface="Arial Black" pitchFamily="34" charset="0"/>
              </a:rPr>
              <a:t>.» </a:t>
            </a:r>
            <a:r>
              <a:rPr lang="tr-TR" dirty="0"/>
              <a:t>(</a:t>
            </a:r>
            <a:r>
              <a:rPr lang="tr-TR" dirty="0" err="1"/>
              <a:t>Buhârî</a:t>
            </a:r>
            <a:r>
              <a:rPr lang="tr-TR" dirty="0"/>
              <a:t>, </a:t>
            </a:r>
            <a:r>
              <a:rPr lang="tr-TR" dirty="0" err="1"/>
              <a:t>Edeb</a:t>
            </a:r>
            <a:r>
              <a:rPr lang="tr-TR" dirty="0"/>
              <a:t>, 60; Müslim, </a:t>
            </a:r>
            <a:r>
              <a:rPr lang="tr-TR" dirty="0" err="1"/>
              <a:t>Zühd</a:t>
            </a:r>
            <a:r>
              <a:rPr lang="tr-TR" dirty="0"/>
              <a:t>, 52)</a:t>
            </a:r>
          </a:p>
        </p:txBody>
      </p:sp>
    </p:spTree>
    <p:extLst>
      <p:ext uri="{BB962C8B-B14F-4D97-AF65-F5344CB8AC3E}">
        <p14:creationId xmlns:p14="http://schemas.microsoft.com/office/powerpoint/2010/main" xmlns="" val="3345067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pPr marL="0" indent="0">
              <a:buNone/>
            </a:pPr>
            <a:r>
              <a:rPr lang="tr-TR" sz="4000" b="1" dirty="0" smtClean="0">
                <a:solidFill>
                  <a:srgbClr val="00B050"/>
                </a:solidFill>
                <a:latin typeface="Arial Black" pitchFamily="34" charset="0"/>
              </a:rPr>
              <a:t>4) BAYRAM GÜNLERİ ZİYARETLEŞME SILA-İ RAHİM GÜNLERİDİR</a:t>
            </a:r>
          </a:p>
          <a:p>
            <a:pPr marL="0" indent="0">
              <a:buNone/>
            </a:pPr>
            <a:r>
              <a:rPr lang="ar-AE" sz="4000" b="1" dirty="0">
                <a:solidFill>
                  <a:schemeClr val="tx1">
                    <a:lumMod val="95000"/>
                    <a:lumOff val="5000"/>
                  </a:schemeClr>
                </a:solidFill>
                <a:latin typeface="Arial Black" pitchFamily="34" charset="0"/>
              </a:rPr>
              <a:t>يَا اَيُّهَا النَّاسُ اتَّقُوا رَبَّكُمُ الَّذٖى خَلَقَكُمْ مِنْ نَفْسٍ وَاحِدَةٍ وَخَلَقَ مِنْهَا زَوْجَهَا وَبَثَّ مِنْهُمَا رِجَالًا كَثٖيرًا وَنِسَاءً وَاتَّقُوا اللّٰهَ الَّذٖى تَسَاءَلُونَ بِهٖ وَالْاَرْحَامَ اِنَّ اللّٰهَ كَانَ عَلَيْكُمْ رَقٖيبًا</a:t>
            </a:r>
          </a:p>
          <a:p>
            <a:pPr marL="0" indent="0">
              <a:buNone/>
            </a:pPr>
            <a:endParaRPr lang="ar-AE" sz="4000" b="1" dirty="0">
              <a:solidFill>
                <a:schemeClr val="tx1">
                  <a:lumMod val="95000"/>
                  <a:lumOff val="5000"/>
                </a:schemeClr>
              </a:solidFill>
              <a:latin typeface="Arial Black" pitchFamily="34" charset="0"/>
            </a:endParaRPr>
          </a:p>
          <a:p>
            <a:pPr marL="0" indent="0">
              <a:buNone/>
            </a:pPr>
            <a:r>
              <a:rPr lang="tr-TR" sz="4000" b="1" dirty="0" smtClean="0">
                <a:solidFill>
                  <a:schemeClr val="tx1">
                    <a:lumMod val="95000"/>
                    <a:lumOff val="5000"/>
                  </a:schemeClr>
                </a:solidFill>
                <a:latin typeface="Arial Black" pitchFamily="34" charset="0"/>
              </a:rPr>
              <a:t>«Ey </a:t>
            </a:r>
            <a:r>
              <a:rPr lang="tr-TR" sz="4000" b="1" dirty="0">
                <a:solidFill>
                  <a:schemeClr val="tx1">
                    <a:lumMod val="95000"/>
                    <a:lumOff val="5000"/>
                  </a:schemeClr>
                </a:solidFill>
                <a:latin typeface="Arial Black" pitchFamily="34" charset="0"/>
              </a:rPr>
              <a:t>insanlar! Sizi bir tek nefisten yaratan ve ondan da  eşini yaratan; ikisinden birçok erkek ve kadın (meydana getirip) yayan Rabbinize karşı gelmekten sakının. Kendisi adına birbirinizden dilekte bulunduğunuz Allah'a karşı gelmekten ve akrabalık bağlarını koparmaktan sakının. Şüphesiz Allah, üzerinizde bir gözetleyicidir.» (Nisa suresi 1)</a:t>
            </a:r>
          </a:p>
          <a:p>
            <a:pPr marL="0" indent="0">
              <a:buNone/>
            </a:pPr>
            <a:endParaRPr lang="tr-TR" sz="4000" b="1" dirty="0" smtClean="0">
              <a:solidFill>
                <a:srgbClr val="00B050"/>
              </a:solidFill>
              <a:latin typeface="Arial Black" pitchFamily="34" charset="0"/>
            </a:endParaRPr>
          </a:p>
          <a:p>
            <a:pPr marL="0" indent="0">
              <a:buNone/>
            </a:pPr>
            <a:endParaRPr lang="tr-TR" dirty="0"/>
          </a:p>
        </p:txBody>
      </p:sp>
    </p:spTree>
    <p:extLst>
      <p:ext uri="{BB962C8B-B14F-4D97-AF65-F5344CB8AC3E}">
        <p14:creationId xmlns:p14="http://schemas.microsoft.com/office/powerpoint/2010/main" xmlns="" val="1646098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pPr marL="0" indent="0">
              <a:buNone/>
            </a:pPr>
            <a:r>
              <a:rPr lang="tr-TR" sz="4000" b="1" dirty="0" smtClean="0">
                <a:solidFill>
                  <a:srgbClr val="00B050"/>
                </a:solidFill>
                <a:latin typeface="Arial Black" pitchFamily="34" charset="0"/>
              </a:rPr>
              <a:t>4) BAYRAM GÜNLERİ ZİYARETLEŞME SILA-İ RAHİM GÜNLERİDİR</a:t>
            </a:r>
          </a:p>
          <a:p>
            <a:pPr marL="0" indent="0">
              <a:buNone/>
            </a:pPr>
            <a:r>
              <a:rPr lang="ar-AE" sz="4000" b="1" dirty="0">
                <a:solidFill>
                  <a:schemeClr val="tx1">
                    <a:lumMod val="95000"/>
                    <a:lumOff val="5000"/>
                  </a:schemeClr>
                </a:solidFill>
                <a:latin typeface="Arial Black" pitchFamily="34" charset="0"/>
              </a:rPr>
              <a:t>يَا اَيُّهَا النَّاسُ اتَّقُوا رَبَّكُمُ الَّذٖى خَلَقَكُمْ مِنْ نَفْسٍ وَاحِدَةٍ وَخَلَقَ مِنْهَا زَوْجَهَا وَبَثَّ مِنْهُمَا رِجَالًا كَثٖيرًا وَنِسَاءً وَاتَّقُوا اللّٰهَ الَّذٖى تَسَاءَلُونَ بِهٖ وَالْاَرْحَامَ اِنَّ اللّٰهَ كَانَ عَلَيْكُمْ رَقٖيبًا</a:t>
            </a:r>
          </a:p>
          <a:p>
            <a:pPr marL="0" indent="0">
              <a:buNone/>
            </a:pPr>
            <a:endParaRPr lang="ar-AE" sz="4000" b="1" dirty="0">
              <a:solidFill>
                <a:schemeClr val="tx1">
                  <a:lumMod val="95000"/>
                  <a:lumOff val="5000"/>
                </a:schemeClr>
              </a:solidFill>
              <a:latin typeface="Arial Black" pitchFamily="34" charset="0"/>
            </a:endParaRPr>
          </a:p>
          <a:p>
            <a:pPr marL="0" indent="0">
              <a:buNone/>
            </a:pPr>
            <a:r>
              <a:rPr lang="tr-TR" sz="4000" b="1" dirty="0" smtClean="0">
                <a:solidFill>
                  <a:schemeClr val="tx1">
                    <a:lumMod val="95000"/>
                    <a:lumOff val="5000"/>
                  </a:schemeClr>
                </a:solidFill>
                <a:latin typeface="Arial Black" pitchFamily="34" charset="0"/>
              </a:rPr>
              <a:t>«Ey </a:t>
            </a:r>
            <a:r>
              <a:rPr lang="tr-TR" sz="4000" b="1" dirty="0">
                <a:solidFill>
                  <a:schemeClr val="tx1">
                    <a:lumMod val="95000"/>
                    <a:lumOff val="5000"/>
                  </a:schemeClr>
                </a:solidFill>
                <a:latin typeface="Arial Black" pitchFamily="34" charset="0"/>
              </a:rPr>
              <a:t>insanlar! Sizi bir tek nefisten yaratan ve ondan da  eşini yaratan; ikisinden birçok erkek ve kadın (meydana getirip) yayan Rabbinize karşı gelmekten sakının. Kendisi adına birbirinizden dilekte bulunduğunuz Allah'a karşı gelmekten ve akrabalık bağlarını koparmaktan sakının. Şüphesiz Allah, üzerinizde bir gözetleyicidir.» (Nisa suresi 1)</a:t>
            </a:r>
          </a:p>
          <a:p>
            <a:pPr marL="0" indent="0">
              <a:buNone/>
            </a:pPr>
            <a:endParaRPr lang="tr-TR" sz="4000" b="1" dirty="0" smtClean="0">
              <a:solidFill>
                <a:srgbClr val="00B050"/>
              </a:solidFill>
              <a:latin typeface="Arial Black" pitchFamily="34" charset="0"/>
            </a:endParaRPr>
          </a:p>
          <a:p>
            <a:pPr marL="0" indent="0">
              <a:buNone/>
            </a:pPr>
            <a:endParaRPr lang="tr-TR" dirty="0"/>
          </a:p>
        </p:txBody>
      </p:sp>
    </p:spTree>
    <p:extLst>
      <p:ext uri="{BB962C8B-B14F-4D97-AF65-F5344CB8AC3E}">
        <p14:creationId xmlns:p14="http://schemas.microsoft.com/office/powerpoint/2010/main" xmlns="" val="1646098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r>
              <a:rPr lang="ar-AE" sz="4400" b="1" dirty="0">
                <a:latin typeface="Arial Black" pitchFamily="34" charset="0"/>
              </a:rPr>
              <a:t>لا تَقَاطَعُوا ، ولا تَدابروا ، ولا تباغضُوا ، ولا </a:t>
            </a:r>
            <a:r>
              <a:rPr lang="ar-AE" sz="4400" b="1" dirty="0" smtClean="0">
                <a:latin typeface="Arial Black" pitchFamily="34" charset="0"/>
              </a:rPr>
              <a:t>تحاسدُوا </a:t>
            </a:r>
            <a:r>
              <a:rPr lang="ar-AE" sz="4400" b="1" dirty="0">
                <a:latin typeface="Arial Black" pitchFamily="34" charset="0"/>
              </a:rPr>
              <a:t>، وكُونُوا عِبادَ اللَّهِ إخْواناً </a:t>
            </a:r>
            <a:r>
              <a:rPr lang="ar-AE" sz="4400" b="1" dirty="0" smtClean="0">
                <a:latin typeface="Arial Black" pitchFamily="34" charset="0"/>
              </a:rPr>
              <a:t>ً</a:t>
            </a:r>
            <a:endParaRPr lang="ar-AE" sz="4400" b="1" dirty="0">
              <a:latin typeface="Arial Black" pitchFamily="34" charset="0"/>
            </a:endParaRPr>
          </a:p>
          <a:p>
            <a:r>
              <a:rPr lang="tr-TR" sz="4400" b="1" dirty="0">
                <a:latin typeface="Arial Black" pitchFamily="34" charset="0"/>
              </a:rPr>
              <a:t>Birbirinizle ilginizi kesmeyiniz, sırt dönmeyiniz, kin tutmayınız ve haset etmeyiniz. Ey Allah'ın kulları! kardeş olunuz. </a:t>
            </a:r>
            <a:r>
              <a:rPr lang="tr-TR" dirty="0"/>
              <a:t>(Buhari, </a:t>
            </a:r>
            <a:r>
              <a:rPr lang="tr-TR" dirty="0" err="1"/>
              <a:t>Edeb</a:t>
            </a:r>
            <a:r>
              <a:rPr lang="tr-TR" dirty="0"/>
              <a:t> 57)</a:t>
            </a:r>
          </a:p>
          <a:p>
            <a:endParaRPr lang="tr-TR" dirty="0"/>
          </a:p>
        </p:txBody>
      </p:sp>
    </p:spTree>
    <p:extLst>
      <p:ext uri="{BB962C8B-B14F-4D97-AF65-F5344CB8AC3E}">
        <p14:creationId xmlns:p14="http://schemas.microsoft.com/office/powerpoint/2010/main" xmlns="" val="1229577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r>
              <a:rPr lang="ar-AE" sz="4000" b="1" dirty="0">
                <a:latin typeface="Arial Black" pitchFamily="34" charset="0"/>
              </a:rPr>
              <a:t>مثَلُ الْمُؤْمِنِينَ فِي تَوَادِّهِمْ وتَرَاحُمِهِمْ وتَعاطُفِهِمْ ، مَثَلُ الْجَسَدِ إِذَا اشْتَكَى مِنْهُ عُضْوٌ تَداعَى لهُ سائِرُ الْجسدِ بالسهَرِ </a:t>
            </a:r>
            <a:r>
              <a:rPr lang="ar-AE" sz="4000" b="1" dirty="0" smtClean="0">
                <a:latin typeface="Arial Black" pitchFamily="34" charset="0"/>
              </a:rPr>
              <a:t>والْحُمَّى</a:t>
            </a:r>
          </a:p>
          <a:p>
            <a:endParaRPr lang="ar-AE" sz="4000" b="1" dirty="0" smtClean="0">
              <a:latin typeface="Arial Black" pitchFamily="34" charset="0"/>
            </a:endParaRPr>
          </a:p>
          <a:p>
            <a:pPr marL="0" indent="0">
              <a:buNone/>
            </a:pPr>
            <a:r>
              <a:rPr lang="tr-TR" sz="4000" b="1" dirty="0" smtClean="0">
                <a:latin typeface="Arial Black" pitchFamily="34" charset="0"/>
              </a:rPr>
              <a:t>«</a:t>
            </a:r>
            <a:r>
              <a:rPr lang="tr-TR" sz="4000" b="1" dirty="0" err="1" smtClean="0">
                <a:latin typeface="Arial Black" pitchFamily="34" charset="0"/>
              </a:rPr>
              <a:t>Mü’minler</a:t>
            </a:r>
            <a:r>
              <a:rPr lang="tr-TR" sz="4000" b="1" dirty="0" smtClean="0">
                <a:latin typeface="Arial Black" pitchFamily="34" charset="0"/>
              </a:rPr>
              <a:t> birbirlerini sevmekte, birbirlerine acımakta ve birbirlerini korumakta bir vücuda benzerler. Vücudun bir uzvu hasta olduğu zaman, diğer uzuvlar da bu sebeple uykusuzluğa ve ateşli hastalığa tutulurlar.»  </a:t>
            </a:r>
            <a:r>
              <a:rPr lang="tr-TR" dirty="0" smtClean="0"/>
              <a:t>(Buhari, </a:t>
            </a:r>
            <a:r>
              <a:rPr lang="tr-TR" dirty="0" err="1" smtClean="0"/>
              <a:t>Edeb</a:t>
            </a:r>
            <a:r>
              <a:rPr lang="tr-TR" dirty="0" smtClean="0"/>
              <a:t> 27)</a:t>
            </a:r>
          </a:p>
          <a:p>
            <a:endParaRPr lang="tr-TR" dirty="0"/>
          </a:p>
        </p:txBody>
      </p:sp>
    </p:spTree>
    <p:extLst>
      <p:ext uri="{BB962C8B-B14F-4D97-AF65-F5344CB8AC3E}">
        <p14:creationId xmlns:p14="http://schemas.microsoft.com/office/powerpoint/2010/main" xmlns="" val="3261547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r>
              <a:rPr lang="tr-TR" u="sng" dirty="0" smtClean="0">
                <a:solidFill>
                  <a:srgbClr val="FF0000"/>
                </a:solidFill>
                <a:latin typeface="Arial Black" pitchFamily="34" charset="0"/>
              </a:rPr>
              <a:t>İMANLI SİNELERDE HİSSEDİLEN VE BUĞUZDAN ÖTEYE GEÇEMEYEN YAŞAM HALİMİZ…!</a:t>
            </a:r>
          </a:p>
          <a:p>
            <a:r>
              <a:rPr lang="tr-TR" dirty="0" smtClean="0">
                <a:latin typeface="Arial Black" pitchFamily="34" charset="0"/>
              </a:rPr>
              <a:t>BURUK BİR BAYRAM YAŞIYORUZ TÜM DÜNYA MÜSLÜMANLARI HASTA, BÖLÜNMÜŞ VE PARÇALANMIŞ.</a:t>
            </a:r>
          </a:p>
          <a:p>
            <a:r>
              <a:rPr lang="tr-TR" dirty="0" smtClean="0">
                <a:latin typeface="Arial Black" pitchFamily="34" charset="0"/>
              </a:rPr>
              <a:t>SURİYEDE MÜSLÜMANLAR BİRBİRLERİNİ ÖLDÜRÜYORLAR. ÖLENDE, ÖLDÜRENDE ALLAH DİYOR.</a:t>
            </a:r>
          </a:p>
          <a:p>
            <a:r>
              <a:rPr lang="tr-TR" dirty="0" smtClean="0">
                <a:latin typeface="Arial Black" pitchFamily="34" charset="0"/>
              </a:rPr>
              <a:t> IRAKTA, PATANİDE, KARABAĞDA VE URİMÇİDE  MÜSLÜMANLAR DERTLİ, KEDERLİ VE SIKINTILI. </a:t>
            </a:r>
          </a:p>
          <a:p>
            <a:r>
              <a:rPr lang="tr-TR" dirty="0" smtClean="0">
                <a:latin typeface="Arial Black" pitchFamily="34" charset="0"/>
              </a:rPr>
              <a:t>ÖZELLİKLE TÜM DÜNYA MÜSLÜMANLARININ VE İNSANLARININ GÖZÜ ÖNÜNDE RAMAZANDA FİLİSTİNİN BOMBALANMASI VE MÜSLÜMAN DÜNYANIN  HİÇ BİR ŞEY YAPAMAMASI MÜSÜLÜMANLARIN KAYBIDIR VE AYIDIR.</a:t>
            </a:r>
            <a:endParaRPr lang="tr-TR" dirty="0">
              <a:latin typeface="Arial Black" pitchFamily="34" charset="0"/>
            </a:endParaRPr>
          </a:p>
        </p:txBody>
      </p:sp>
    </p:spTree>
    <p:extLst>
      <p:ext uri="{BB962C8B-B14F-4D97-AF65-F5344CB8AC3E}">
        <p14:creationId xmlns:p14="http://schemas.microsoft.com/office/powerpoint/2010/main" xmlns="" val="195134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r>
              <a:rPr lang="tr-TR" dirty="0" smtClean="0">
                <a:latin typeface="Arial Black" pitchFamily="34" charset="0"/>
              </a:rPr>
              <a:t>EY MÜSLÜMAN KARDEŞ UYANMAK ZAMANIDIR</a:t>
            </a:r>
          </a:p>
          <a:p>
            <a:r>
              <a:rPr lang="tr-TR" dirty="0" smtClean="0">
                <a:latin typeface="Arial Black" pitchFamily="34" charset="0"/>
              </a:rPr>
              <a:t>ALLAH’A VERDİĞİMİZ SÖZDE DURMA ZAMANIDIR FİLİSTİNDE ÇOCUKLAR, ANALAR VE MASUM İNSANLAR AĞLIYORSA SENDE ONUNLA AĞLAYACAKSIN.</a:t>
            </a:r>
          </a:p>
          <a:p>
            <a:r>
              <a:rPr lang="tr-TR" dirty="0" smtClean="0">
                <a:latin typeface="Arial Black" pitchFamily="34" charset="0"/>
              </a:rPr>
              <a:t>DOĞU TÜRKİSTANDA MÜSLÜMAN KADINLARI ZORLA ÇİNLİLER TARAFINDAN ALINIP PEKİN PAZARLARINDA SATILIRKEN SEN ONUN IZDIRABINI DUYAMIYORSAN KENDİNİ SORGULA.</a:t>
            </a:r>
          </a:p>
          <a:p>
            <a:r>
              <a:rPr lang="tr-TR" dirty="0" smtClean="0">
                <a:latin typeface="Arial Black" pitchFamily="34" charset="0"/>
              </a:rPr>
              <a:t>ALLAHIN MUBAREK KILDIĞI MESCİDİ AKSA VE ETRAFI TERUMAR EDİLİYORKEN SEN HELAL HARAM DEMEDEN VER ALLAHIM VER DEYİP, SONRA BAŞKALARININ HAKLARINI YİYİP HACCA GİDİP GÜNAH ÇIKARARAK TEMİZLENDİĞİNİMİ SANIYORSUN EY MÜSLÜMAN KARDEŞ </a:t>
            </a:r>
            <a:endParaRPr lang="tr-TR" dirty="0">
              <a:latin typeface="Arial Black" pitchFamily="34" charset="0"/>
            </a:endParaRPr>
          </a:p>
        </p:txBody>
      </p:sp>
    </p:spTree>
    <p:extLst>
      <p:ext uri="{BB962C8B-B14F-4D97-AF65-F5344CB8AC3E}">
        <p14:creationId xmlns:p14="http://schemas.microsoft.com/office/powerpoint/2010/main" xmlns="" val="3813073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9036496" cy="6858000"/>
          </a:xfrm>
        </p:spPr>
        <p:txBody>
          <a:bodyPr>
            <a:normAutofit fontScale="92500" lnSpcReduction="10000"/>
          </a:bodyPr>
          <a:lstStyle/>
          <a:p>
            <a:r>
              <a:rPr lang="tr-TR" u="sng" dirty="0" smtClean="0">
                <a:solidFill>
                  <a:srgbClr val="FF0000"/>
                </a:solidFill>
                <a:latin typeface="Arial Black" pitchFamily="34" charset="0"/>
              </a:rPr>
              <a:t>MÜSLÜMAN MÜSLÜMANIN DERDİNİ DERT  EDİNMELİDİR…!</a:t>
            </a:r>
          </a:p>
          <a:p>
            <a:pPr marL="0" indent="0">
              <a:buNone/>
            </a:pPr>
            <a:r>
              <a:rPr lang="tr-TR" dirty="0" smtClean="0">
                <a:latin typeface="Arial Black" pitchFamily="34" charset="0"/>
              </a:rPr>
              <a:t>RESULULLAH SAV EFENDİMİZİN UHUTTA DİŞİ ŞEHİT EDİLİNCE BUNU HİSSEDEN VE ÖTELERDEN GÖREN VEYSEL KARAN-İ HAZRETLERİ GİBİ 32 DİŞİNİ SÖKÜP ÇIKARAN VE EFENDİMİZİN DERDİ İLE DERTLENEN PEYGAMBER AŞK-I EDASI İLE MÜSLÜMANLARIN DERTLERİ İLE DERTLENMELİ. </a:t>
            </a:r>
            <a:endParaRPr lang="tr-TR" dirty="0">
              <a:latin typeface="Arial Black" pitchFamily="34" charset="0"/>
            </a:endParaRPr>
          </a:p>
          <a:p>
            <a:pPr marL="0" indent="0">
              <a:buNone/>
            </a:pPr>
            <a:r>
              <a:rPr lang="tr-TR" dirty="0" smtClean="0">
                <a:latin typeface="Arial Black" pitchFamily="34" charset="0"/>
              </a:rPr>
              <a:t>VEYSEL KARANİ HAZRETLERİ GİBİ 32 DİŞİNİ PEYGAMBER AŞKI İLE SÖKEN BİR EDEA İLE BİZ MÜSLÜMANLARDA DÜNYA MÜSLÜMANLARI İÇİN 32 DİŞİNİ SÖKEN MUHAMMED ÜMMETİ AŞIKLARI OLMAMAIZ LAZIMDIR. </a:t>
            </a:r>
            <a:endParaRPr lang="tr-TR" dirty="0">
              <a:latin typeface="Arial Black" pitchFamily="34" charset="0"/>
            </a:endParaRPr>
          </a:p>
        </p:txBody>
      </p:sp>
    </p:spTree>
    <p:extLst>
      <p:ext uri="{BB962C8B-B14F-4D97-AF65-F5344CB8AC3E}">
        <p14:creationId xmlns:p14="http://schemas.microsoft.com/office/powerpoint/2010/main" xmlns="" val="428213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fontScale="92500" lnSpcReduction="10000"/>
          </a:bodyPr>
          <a:lstStyle/>
          <a:p>
            <a:r>
              <a:rPr lang="tr-TR" dirty="0" smtClean="0">
                <a:solidFill>
                  <a:srgbClr val="00B0F0"/>
                </a:solidFill>
                <a:latin typeface="Arial Black" pitchFamily="34" charset="0"/>
              </a:rPr>
              <a:t>BAYRAM GÜNLERİ MEŞRU BİR ŞEKİLDE EĞLENME GÜNLERİDİR</a:t>
            </a:r>
          </a:p>
          <a:p>
            <a:r>
              <a:rPr lang="tr-TR" dirty="0" smtClean="0">
                <a:latin typeface="Arial Black" pitchFamily="34" charset="0"/>
              </a:rPr>
              <a:t>Hz</a:t>
            </a:r>
            <a:r>
              <a:rPr lang="tr-TR" dirty="0">
                <a:latin typeface="Arial Black" pitchFamily="34" charset="0"/>
              </a:rPr>
              <a:t>. </a:t>
            </a:r>
            <a:r>
              <a:rPr lang="tr-TR" dirty="0" err="1">
                <a:latin typeface="Arial Black" pitchFamily="34" charset="0"/>
              </a:rPr>
              <a:t>Âişe</a:t>
            </a:r>
            <a:r>
              <a:rPr lang="tr-TR" dirty="0">
                <a:latin typeface="Arial Black" pitchFamily="34" charset="0"/>
              </a:rPr>
              <a:t> </a:t>
            </a:r>
            <a:r>
              <a:rPr lang="tr-TR" dirty="0" smtClean="0">
                <a:latin typeface="Arial Black" pitchFamily="34" charset="0"/>
              </a:rPr>
              <a:t>(RA) </a:t>
            </a:r>
            <a:r>
              <a:rPr lang="tr-TR" dirty="0">
                <a:latin typeface="Arial Black" pitchFamily="34" charset="0"/>
              </a:rPr>
              <a:t>şöyle anlatmıştır: </a:t>
            </a:r>
            <a:r>
              <a:rPr lang="tr-TR" dirty="0" smtClean="0">
                <a:latin typeface="Arial Black" pitchFamily="34" charset="0"/>
              </a:rPr>
              <a:t>«Bir </a:t>
            </a:r>
            <a:r>
              <a:rPr lang="tr-TR" dirty="0">
                <a:latin typeface="Arial Black" pitchFamily="34" charset="0"/>
              </a:rPr>
              <a:t>defasında, Kurban Bayramı'nın ilk günlerinde Hz. Peygamber yanıma girdi. Yanımda, "</a:t>
            </a:r>
            <a:r>
              <a:rPr lang="tr-TR" dirty="0" err="1">
                <a:latin typeface="Arial Black" pitchFamily="34" charset="0"/>
              </a:rPr>
              <a:t>Buâs</a:t>
            </a:r>
            <a:r>
              <a:rPr lang="tr-TR" dirty="0">
                <a:latin typeface="Arial Black" pitchFamily="34" charset="0"/>
              </a:rPr>
              <a:t>" ezgilerini (def çalarak) okuyan iki kız vardı. Yatağına uzanıp, yüzünü çevirdi. Derken babam </a:t>
            </a:r>
            <a:r>
              <a:rPr lang="tr-TR" dirty="0" err="1">
                <a:latin typeface="Arial Black" pitchFamily="34" charset="0"/>
              </a:rPr>
              <a:t>Ebû</a:t>
            </a:r>
            <a:r>
              <a:rPr lang="tr-TR" dirty="0">
                <a:latin typeface="Arial Black" pitchFamily="34" charset="0"/>
              </a:rPr>
              <a:t> </a:t>
            </a:r>
            <a:r>
              <a:rPr lang="tr-TR" dirty="0" err="1">
                <a:latin typeface="Arial Black" pitchFamily="34" charset="0"/>
              </a:rPr>
              <a:t>Bekr</a:t>
            </a:r>
            <a:r>
              <a:rPr lang="tr-TR" dirty="0">
                <a:latin typeface="Arial Black" pitchFamily="34" charset="0"/>
              </a:rPr>
              <a:t> </a:t>
            </a:r>
            <a:r>
              <a:rPr lang="tr-TR" dirty="0" smtClean="0">
                <a:latin typeface="Arial Black" pitchFamily="34" charset="0"/>
              </a:rPr>
              <a:t>(RA) içeri </a:t>
            </a:r>
            <a:r>
              <a:rPr lang="tr-TR" dirty="0">
                <a:latin typeface="Arial Black" pitchFamily="34" charset="0"/>
              </a:rPr>
              <a:t>girdi. "Bu ne! </a:t>
            </a:r>
            <a:r>
              <a:rPr lang="tr-TR" dirty="0" err="1">
                <a:latin typeface="Arial Black" pitchFamily="34" charset="0"/>
              </a:rPr>
              <a:t>Resulullah'ın</a:t>
            </a:r>
            <a:r>
              <a:rPr lang="tr-TR" dirty="0">
                <a:latin typeface="Arial Black" pitchFamily="34" charset="0"/>
              </a:rPr>
              <a:t> </a:t>
            </a:r>
            <a:r>
              <a:rPr lang="tr-TR" dirty="0" smtClean="0">
                <a:latin typeface="Arial Black" pitchFamily="34" charset="0"/>
              </a:rPr>
              <a:t>(SAV) yanında </a:t>
            </a:r>
            <a:r>
              <a:rPr lang="tr-TR" dirty="0">
                <a:latin typeface="Arial Black" pitchFamily="34" charset="0"/>
              </a:rPr>
              <a:t>şeytan çalgıları mı?" diyerek beni azarladı. Bunun üzerine Hz. Peygamber </a:t>
            </a:r>
            <a:r>
              <a:rPr lang="tr-TR" dirty="0" smtClean="0">
                <a:latin typeface="Arial Black" pitchFamily="34" charset="0"/>
              </a:rPr>
              <a:t>(SAV) </a:t>
            </a:r>
            <a:r>
              <a:rPr lang="tr-TR" dirty="0">
                <a:latin typeface="Arial Black" pitchFamily="34" charset="0"/>
              </a:rPr>
              <a:t>ona dönerek, "Onlara dokunma" buyurdu. Ben de babam bir şeyle meşgul olunca kızlara işaret ettim, onlar da çıktılar. </a:t>
            </a:r>
            <a:r>
              <a:rPr lang="tr-TR" dirty="0"/>
              <a:t>(Müslim, </a:t>
            </a:r>
            <a:r>
              <a:rPr lang="tr-TR" dirty="0" err="1"/>
              <a:t>Salatu'l</a:t>
            </a:r>
            <a:r>
              <a:rPr lang="tr-TR" dirty="0"/>
              <a:t>- îdeyn,16).</a:t>
            </a:r>
          </a:p>
        </p:txBody>
      </p:sp>
    </p:spTree>
    <p:extLst>
      <p:ext uri="{BB962C8B-B14F-4D97-AF65-F5344CB8AC3E}">
        <p14:creationId xmlns:p14="http://schemas.microsoft.com/office/powerpoint/2010/main" xmlns="" val="2573985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ar-AE" b="1" dirty="0"/>
              <a:t>المُسْلِمُ أَخُو المُسْلِمِ ، لا يظْلِمُه ، ولا يُسْلِمهُ ، منْ كَانَ فِي حَاجَةِ أَخِيهِ كَانَ اللَّهُ فِي حاجتِهِ ، ومَنْ فَرَّج عنْ مُسْلِمٍ كُرْبةً فَرَّجَ اللَّهُ عنْهُ بِهَا كُرْبَةً مِنْ كُرَبِ يوْمَ الْقِيامَةِ ، ومَنْ ستر مُسْلِماً سَتَرهُ اللَّهُ يَوْم الْقِيَامَةِ</a:t>
            </a:r>
          </a:p>
          <a:p>
            <a:endParaRPr lang="ar-AE" b="1" dirty="0"/>
          </a:p>
          <a:p>
            <a:pPr marL="0" indent="0">
              <a:buNone/>
            </a:pPr>
            <a:r>
              <a:rPr lang="tr-TR" b="1" dirty="0" smtClean="0"/>
              <a:t>«Müslüman</a:t>
            </a:r>
            <a:r>
              <a:rPr lang="tr-TR" b="1" dirty="0"/>
              <a:t>, </a:t>
            </a:r>
            <a:r>
              <a:rPr lang="tr-TR" b="1" dirty="0" err="1"/>
              <a:t>müslümanın</a:t>
            </a:r>
            <a:r>
              <a:rPr lang="tr-TR" b="1" dirty="0"/>
              <a:t> kardeşidir. Ona zulmetmez, haksızlık yapmaz, onu düşmana teslim etmez. Müslüman kardeşinin ihtiyacını gideren kimsenin Allah da ihtiyacını giderir. Kim bir </a:t>
            </a:r>
            <a:r>
              <a:rPr lang="tr-TR" b="1" dirty="0" err="1"/>
              <a:t>müslümandan</a:t>
            </a:r>
            <a:r>
              <a:rPr lang="tr-TR" b="1" dirty="0"/>
              <a:t> bir sıkıntıyı giderirse, Allah Teâlâ o kimsenin kıyamet günündeki sıkıntılarından birini giderir. Kim bir </a:t>
            </a:r>
            <a:r>
              <a:rPr lang="tr-TR" b="1" dirty="0" err="1"/>
              <a:t>müslümanın</a:t>
            </a:r>
            <a:r>
              <a:rPr lang="tr-TR" b="1" dirty="0"/>
              <a:t> ayıp ve kusurunu örterse, Allah Teâlâ da o kimsenin ayıp ve kusurunu örter</a:t>
            </a:r>
            <a:r>
              <a:rPr lang="tr-TR" b="1" dirty="0" smtClean="0"/>
              <a:t>.» </a:t>
            </a:r>
            <a:r>
              <a:rPr lang="tr-TR" dirty="0" smtClean="0"/>
              <a:t>( </a:t>
            </a:r>
            <a:r>
              <a:rPr lang="tr-TR" dirty="0"/>
              <a:t>Buhari, Mezalim 3)</a:t>
            </a:r>
          </a:p>
          <a:p>
            <a:endParaRPr lang="tr-TR" dirty="0"/>
          </a:p>
        </p:txBody>
      </p:sp>
    </p:spTree>
    <p:extLst>
      <p:ext uri="{BB962C8B-B14F-4D97-AF65-F5344CB8AC3E}">
        <p14:creationId xmlns:p14="http://schemas.microsoft.com/office/powerpoint/2010/main" xmlns="" val="3098330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r>
              <a:rPr lang="tr-TR" dirty="0" smtClean="0"/>
              <a:t>  </a:t>
            </a:r>
            <a:r>
              <a:rPr lang="ar-AE" b="1" dirty="0" smtClean="0">
                <a:latin typeface="Arial Black" pitchFamily="34" charset="0"/>
              </a:rPr>
              <a:t>ل</a:t>
            </a:r>
            <a:r>
              <a:rPr lang="ar-AE" sz="6000" b="1" dirty="0" smtClean="0">
                <a:latin typeface="Arial Black" pitchFamily="34" charset="0"/>
              </a:rPr>
              <a:t>ا </a:t>
            </a:r>
            <a:r>
              <a:rPr lang="ar-AE" sz="6000" b="1" dirty="0">
                <a:latin typeface="Arial Black" pitchFamily="34" charset="0"/>
              </a:rPr>
              <a:t>يُؤْمِنُ أَحدُكُمْ حتَّى يُحِبَّ لأَخِيهِ مَا </a:t>
            </a:r>
            <a:endParaRPr lang="tr-TR" sz="6000" b="1" dirty="0" smtClean="0">
              <a:latin typeface="Arial Black" pitchFamily="34" charset="0"/>
            </a:endParaRPr>
          </a:p>
          <a:p>
            <a:pPr marL="0" indent="0">
              <a:buNone/>
            </a:pPr>
            <a:r>
              <a:rPr lang="tr-TR" sz="6000" b="1" dirty="0" smtClean="0">
                <a:latin typeface="Arial Black" pitchFamily="34" charset="0"/>
              </a:rPr>
              <a:t> </a:t>
            </a:r>
            <a:r>
              <a:rPr lang="ar-AE" sz="6000" b="1" dirty="0" smtClean="0">
                <a:latin typeface="Arial Black" pitchFamily="34" charset="0"/>
              </a:rPr>
              <a:t>يُحِبُّ </a:t>
            </a:r>
            <a:r>
              <a:rPr lang="ar-AE" sz="6000" b="1" dirty="0">
                <a:latin typeface="Arial Black" pitchFamily="34" charset="0"/>
              </a:rPr>
              <a:t>لِنَفْسِهِ   </a:t>
            </a:r>
            <a:r>
              <a:rPr lang="tr-TR" sz="6000" b="1" dirty="0" smtClean="0">
                <a:latin typeface="Arial Black" pitchFamily="34" charset="0"/>
              </a:rPr>
              <a:t> </a:t>
            </a:r>
          </a:p>
          <a:p>
            <a:pPr marL="0" indent="0">
              <a:buNone/>
            </a:pPr>
            <a:r>
              <a:rPr lang="tr-TR" sz="6000" b="1" dirty="0" smtClean="0">
                <a:latin typeface="Arial Black" pitchFamily="34" charset="0"/>
              </a:rPr>
              <a:t>«Kendisi </a:t>
            </a:r>
            <a:r>
              <a:rPr lang="tr-TR" sz="6000" b="1" dirty="0">
                <a:latin typeface="Arial Black" pitchFamily="34" charset="0"/>
              </a:rPr>
              <a:t>için istediğini mümin kardeşi için istemeyen iman etmiş olmaz.» </a:t>
            </a:r>
            <a:r>
              <a:rPr lang="tr-TR" dirty="0"/>
              <a:t>(</a:t>
            </a:r>
            <a:r>
              <a:rPr lang="tr-TR" dirty="0" smtClean="0"/>
              <a:t>Buhari İman 7)</a:t>
            </a:r>
            <a:endParaRPr lang="tr-TR" dirty="0"/>
          </a:p>
        </p:txBody>
      </p:sp>
    </p:spTree>
    <p:extLst>
      <p:ext uri="{BB962C8B-B14F-4D97-AF65-F5344CB8AC3E}">
        <p14:creationId xmlns:p14="http://schemas.microsoft.com/office/powerpoint/2010/main" xmlns="" val="1192229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3600" b="1" dirty="0" smtClean="0">
                <a:solidFill>
                  <a:srgbClr val="00B050"/>
                </a:solidFill>
                <a:latin typeface="Arial Black" pitchFamily="34" charset="0"/>
              </a:rPr>
              <a:t>6) BAYRAM GÜNLERİ HASTALARI ZİYARET ETME VE BİR NEBZEDE OLSA ONLARINDA BAYRAM SEVİNÇLERİNE KATKIDA BULUNMA GÜNLERİDİR</a:t>
            </a:r>
            <a:endParaRPr lang="ar-AE" sz="3600" b="1" dirty="0">
              <a:solidFill>
                <a:srgbClr val="00B050"/>
              </a:solidFill>
              <a:latin typeface="Arial Black" pitchFamily="34" charset="0"/>
            </a:endParaRPr>
          </a:p>
          <a:p>
            <a:r>
              <a:rPr lang="ar-AE" sz="3600" b="1" dirty="0">
                <a:latin typeface="Arial Black" pitchFamily="34" charset="0"/>
              </a:rPr>
              <a:t>« إنَّ  المسلم إذا عاد أخاه المسلم لم يزل في خُرْفَةِ الجنة حتى </a:t>
            </a:r>
            <a:r>
              <a:rPr lang="ar-AE" sz="3600" b="1" dirty="0" smtClean="0">
                <a:latin typeface="Arial Black" pitchFamily="34" charset="0"/>
              </a:rPr>
              <a:t>يرجع</a:t>
            </a:r>
            <a:r>
              <a:rPr lang="tr-TR" sz="3600" b="1" dirty="0" smtClean="0">
                <a:latin typeface="Arial Black" pitchFamily="34" charset="0"/>
              </a:rPr>
              <a:t>»</a:t>
            </a:r>
            <a:endParaRPr lang="ar-AE" sz="3600" b="1" dirty="0">
              <a:latin typeface="Arial Black" pitchFamily="34" charset="0"/>
            </a:endParaRPr>
          </a:p>
          <a:p>
            <a:pPr marL="0" indent="0">
              <a:buNone/>
            </a:pPr>
            <a:r>
              <a:rPr lang="tr-TR" sz="3600" b="1" dirty="0" smtClean="0">
                <a:latin typeface="Arial Black" pitchFamily="34" charset="0"/>
              </a:rPr>
              <a:t>«Bir </a:t>
            </a:r>
            <a:r>
              <a:rPr lang="tr-TR" sz="3600" b="1" dirty="0">
                <a:latin typeface="Arial Black" pitchFamily="34" charset="0"/>
              </a:rPr>
              <a:t>Müslüman, hasta bir Müslüman kardeşini ziyarete gittiğinde, dönünceye kadar  cennet </a:t>
            </a:r>
            <a:r>
              <a:rPr lang="tr-TR" sz="3600" b="1" dirty="0" err="1">
                <a:latin typeface="Arial Black" pitchFamily="34" charset="0"/>
              </a:rPr>
              <a:t>hurfesi</a:t>
            </a:r>
            <a:r>
              <a:rPr lang="tr-TR" sz="3600" b="1" dirty="0">
                <a:latin typeface="Arial Black" pitchFamily="34" charset="0"/>
              </a:rPr>
              <a:t> (meyvesi) içindedir.» </a:t>
            </a:r>
            <a:r>
              <a:rPr lang="tr-TR" dirty="0"/>
              <a:t>(</a:t>
            </a:r>
            <a:r>
              <a:rPr lang="tr-TR" dirty="0" smtClean="0"/>
              <a:t>Müslim </a:t>
            </a:r>
            <a:r>
              <a:rPr lang="tr-TR" dirty="0" err="1" smtClean="0"/>
              <a:t>Birr</a:t>
            </a:r>
            <a:r>
              <a:rPr lang="tr-TR" dirty="0" smtClean="0"/>
              <a:t> 40,42)</a:t>
            </a:r>
            <a:endParaRPr lang="tr-TR" dirty="0"/>
          </a:p>
          <a:p>
            <a:endParaRPr lang="tr-TR" dirty="0"/>
          </a:p>
        </p:txBody>
      </p:sp>
    </p:spTree>
    <p:extLst>
      <p:ext uri="{BB962C8B-B14F-4D97-AF65-F5344CB8AC3E}">
        <p14:creationId xmlns:p14="http://schemas.microsoft.com/office/powerpoint/2010/main" xmlns="" val="3568656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0000" lnSpcReduction="20000"/>
          </a:bodyPr>
          <a:lstStyle/>
          <a:p>
            <a:r>
              <a:rPr lang="tr-TR" sz="3400" dirty="0" smtClean="0">
                <a:solidFill>
                  <a:srgbClr val="00B050"/>
                </a:solidFill>
                <a:latin typeface="Arial Black" pitchFamily="34" charset="0"/>
              </a:rPr>
              <a:t>7) BAYRAM GÜNLERİ ÇOCUKLARI SEVİNDİRME GÜNLERİDİR</a:t>
            </a:r>
            <a:endParaRPr lang="tr-TR" sz="3400" dirty="0">
              <a:solidFill>
                <a:srgbClr val="00B050"/>
              </a:solidFill>
              <a:latin typeface="Arial Black" pitchFamily="34" charset="0"/>
            </a:endParaRPr>
          </a:p>
          <a:p>
            <a:pPr marL="0" indent="0">
              <a:buNone/>
            </a:pPr>
            <a:r>
              <a:rPr lang="tr-TR" sz="3400" dirty="0">
                <a:latin typeface="Arial Black" pitchFamily="34" charset="0"/>
              </a:rPr>
              <a:t>Bir bayram günü Peygamberimiz, oynayan çocukların yanından geçiyordu. Onlardan birinin oyuna iştirak etmediğini, bir kenarda oturup ağladığını gördü. Yırtık elbiseli bu çocuğun yanına yaklaşıp</a:t>
            </a:r>
            <a:r>
              <a:rPr lang="tr-TR" sz="3400" dirty="0" smtClean="0">
                <a:latin typeface="Arial Black" pitchFamily="34" charset="0"/>
              </a:rPr>
              <a:t>:</a:t>
            </a:r>
            <a:endParaRPr lang="tr-TR" sz="3400" dirty="0">
              <a:latin typeface="Arial Black" pitchFamily="34" charset="0"/>
            </a:endParaRPr>
          </a:p>
          <a:p>
            <a:pPr marL="0" indent="0">
              <a:buNone/>
            </a:pPr>
            <a:r>
              <a:rPr lang="tr-TR" sz="3400" dirty="0">
                <a:latin typeface="Arial Black" pitchFamily="34" charset="0"/>
              </a:rPr>
              <a:t>- “Niçin ağlıyorsun? Sen arkadaşlarınla beraber niçin oynamıyorsun?” dedi</a:t>
            </a:r>
            <a:r>
              <a:rPr lang="tr-TR" sz="3400" dirty="0" smtClean="0">
                <a:latin typeface="Arial Black" pitchFamily="34" charset="0"/>
              </a:rPr>
              <a:t>.</a:t>
            </a:r>
            <a:endParaRPr lang="tr-TR" sz="3400" dirty="0">
              <a:latin typeface="Arial Black" pitchFamily="34" charset="0"/>
            </a:endParaRPr>
          </a:p>
          <a:p>
            <a:pPr marL="0" indent="0">
              <a:buNone/>
            </a:pPr>
            <a:r>
              <a:rPr lang="tr-TR" sz="3400" dirty="0">
                <a:latin typeface="Arial Black" pitchFamily="34" charset="0"/>
              </a:rPr>
              <a:t>Çocuk hıçkırarak cevap verdi</a:t>
            </a:r>
            <a:r>
              <a:rPr lang="tr-TR" sz="3400" dirty="0" smtClean="0">
                <a:latin typeface="Arial Black" pitchFamily="34" charset="0"/>
              </a:rPr>
              <a:t>:</a:t>
            </a:r>
            <a:endParaRPr lang="tr-TR" sz="3400" dirty="0">
              <a:latin typeface="Arial Black" pitchFamily="34" charset="0"/>
            </a:endParaRPr>
          </a:p>
          <a:p>
            <a:pPr marL="0" indent="0">
              <a:buNone/>
            </a:pPr>
            <a:r>
              <a:rPr lang="tr-TR" sz="3400" dirty="0">
                <a:latin typeface="Arial Black" pitchFamily="34" charset="0"/>
              </a:rPr>
              <a:t>- “Babam savaşta şehit oldu. Annem başka biriyle evlendi. Yiyecek, içecek, sığınacak bir yerim, bir şeyim yok.” Peygamberimiz, çok duygulandı ve ona </a:t>
            </a:r>
            <a:r>
              <a:rPr lang="tr-TR" sz="3400" dirty="0" smtClean="0">
                <a:latin typeface="Arial Black" pitchFamily="34" charset="0"/>
              </a:rPr>
              <a:t>:</a:t>
            </a:r>
            <a:endParaRPr lang="tr-TR" sz="3400" dirty="0">
              <a:latin typeface="Arial Black" pitchFamily="34" charset="0"/>
            </a:endParaRPr>
          </a:p>
          <a:p>
            <a:pPr marL="0" indent="0">
              <a:buNone/>
            </a:pPr>
            <a:r>
              <a:rPr lang="tr-TR" sz="3400" dirty="0">
                <a:latin typeface="Arial Black" pitchFamily="34" charset="0"/>
              </a:rPr>
              <a:t>- “Benim baban, </a:t>
            </a:r>
            <a:r>
              <a:rPr lang="tr-TR" sz="3400" dirty="0" err="1">
                <a:latin typeface="Arial Black" pitchFamily="34" charset="0"/>
              </a:rPr>
              <a:t>Aişe’nin</a:t>
            </a:r>
            <a:r>
              <a:rPr lang="tr-TR" sz="3400" dirty="0">
                <a:latin typeface="Arial Black" pitchFamily="34" charset="0"/>
              </a:rPr>
              <a:t> annen, Hasan ve Hüseyin’in de kardeşlerin olmasını ister misin? deyince çocuk</a:t>
            </a:r>
            <a:r>
              <a:rPr lang="tr-TR" sz="3400" dirty="0" smtClean="0">
                <a:latin typeface="Arial Black" pitchFamily="34" charset="0"/>
              </a:rPr>
              <a:t>:</a:t>
            </a:r>
            <a:endParaRPr lang="tr-TR" sz="3400" dirty="0">
              <a:latin typeface="Arial Black" pitchFamily="34" charset="0"/>
            </a:endParaRPr>
          </a:p>
          <a:p>
            <a:pPr marL="0" indent="0">
              <a:buNone/>
            </a:pPr>
            <a:r>
              <a:rPr lang="tr-TR" sz="3400" dirty="0">
                <a:latin typeface="Arial Black" pitchFamily="34" charset="0"/>
              </a:rPr>
              <a:t>- “Nasıl istemem, Ey Allah’ın </a:t>
            </a:r>
            <a:r>
              <a:rPr lang="tr-TR" sz="3400" dirty="0" err="1">
                <a:latin typeface="Arial Black" pitchFamily="34" charset="0"/>
              </a:rPr>
              <a:t>Resûlü</a:t>
            </a:r>
            <a:r>
              <a:rPr lang="tr-TR" sz="3400" dirty="0">
                <a:latin typeface="Arial Black" pitchFamily="34" charset="0"/>
              </a:rPr>
              <a:t>” dedi</a:t>
            </a:r>
            <a:r>
              <a:rPr lang="tr-TR" sz="3400" dirty="0" smtClean="0">
                <a:latin typeface="Arial Black" pitchFamily="34" charset="0"/>
              </a:rPr>
              <a:t>.</a:t>
            </a:r>
            <a:endParaRPr lang="tr-TR" sz="3400" dirty="0">
              <a:latin typeface="Arial Black" pitchFamily="34" charset="0"/>
            </a:endParaRPr>
          </a:p>
          <a:p>
            <a:pPr marL="0" indent="0">
              <a:buNone/>
            </a:pPr>
            <a:r>
              <a:rPr lang="tr-TR" sz="3400" dirty="0">
                <a:latin typeface="Arial Black" pitchFamily="34" charset="0"/>
              </a:rPr>
              <a:t>Peygamberimiz çocuğu alıp evine götürdü. Yedirdi, içirdi, giydirdi. Bir müddet sonra çocuk sevinerek oynayan arkadaşlarının arasına katıldı.</a:t>
            </a:r>
          </a:p>
          <a:p>
            <a:endParaRPr lang="tr-TR" dirty="0"/>
          </a:p>
        </p:txBody>
      </p:sp>
    </p:spTree>
    <p:extLst>
      <p:ext uri="{BB962C8B-B14F-4D97-AF65-F5344CB8AC3E}">
        <p14:creationId xmlns:p14="http://schemas.microsoft.com/office/powerpoint/2010/main" xmlns="" val="1646486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b="1" dirty="0" smtClean="0">
                <a:solidFill>
                  <a:srgbClr val="00B050"/>
                </a:solidFill>
                <a:latin typeface="Arial Black" pitchFamily="34" charset="0"/>
              </a:rPr>
              <a:t>8) BAYRAM GÜNLERİ, YETİMLERİN, YOKSULLARIN VE FAKİRLERİN SEVİNDİRİLECEĞİ GÜNLERDİR</a:t>
            </a:r>
            <a:endParaRPr lang="ar-AE" b="1" dirty="0">
              <a:solidFill>
                <a:srgbClr val="00B050"/>
              </a:solidFill>
              <a:latin typeface="Arial Black" pitchFamily="34" charset="0"/>
            </a:endParaRPr>
          </a:p>
          <a:p>
            <a:endParaRPr lang="ar-AE" b="1" dirty="0">
              <a:latin typeface="Arial Black" pitchFamily="34" charset="0"/>
            </a:endParaRPr>
          </a:p>
          <a:p>
            <a:pPr marL="0" indent="0">
              <a:buNone/>
            </a:pPr>
            <a:r>
              <a:rPr lang="ar-AE" b="1" dirty="0">
                <a:latin typeface="Arial Black" pitchFamily="34" charset="0"/>
              </a:rPr>
              <a:t>«أَنَا وكافلُ الْيتِيمِ في الجنَّةِ هَكَذَا » وأَشَار بِالسَّبَّابَةِ وَالْوُسْطَى ، </a:t>
            </a:r>
            <a:endParaRPr lang="tr-TR" b="1" dirty="0" smtClean="0">
              <a:latin typeface="Arial Black" pitchFamily="34" charset="0"/>
            </a:endParaRPr>
          </a:p>
          <a:p>
            <a:pPr marL="0" indent="0">
              <a:buNone/>
            </a:pPr>
            <a:r>
              <a:rPr lang="tr-TR" b="1" dirty="0" smtClean="0">
                <a:latin typeface="Arial Black" pitchFamily="34" charset="0"/>
              </a:rPr>
              <a:t>  </a:t>
            </a:r>
            <a:r>
              <a:rPr lang="ar-AE" b="1" dirty="0" smtClean="0">
                <a:latin typeface="Arial Black" pitchFamily="34" charset="0"/>
              </a:rPr>
              <a:t>وفَرَّجَ </a:t>
            </a:r>
            <a:r>
              <a:rPr lang="ar-AE" b="1" dirty="0">
                <a:latin typeface="Arial Black" pitchFamily="34" charset="0"/>
              </a:rPr>
              <a:t>بَيْنَهُمَا    </a:t>
            </a:r>
            <a:r>
              <a:rPr lang="tr-TR" b="1" dirty="0" smtClean="0">
                <a:latin typeface="Arial Black" pitchFamily="34" charset="0"/>
              </a:rPr>
              <a:t> </a:t>
            </a:r>
          </a:p>
          <a:p>
            <a:pPr marL="0" indent="0">
              <a:buNone/>
            </a:pPr>
            <a:r>
              <a:rPr lang="tr-TR" b="1" dirty="0" smtClean="0">
                <a:latin typeface="Arial Black" pitchFamily="34" charset="0"/>
              </a:rPr>
              <a:t>«Ben </a:t>
            </a:r>
            <a:r>
              <a:rPr lang="tr-TR" b="1" dirty="0">
                <a:latin typeface="Arial Black" pitchFamily="34" charset="0"/>
              </a:rPr>
              <a:t>ve yetimi himâye eden kimse cennette şöylece beraber </a:t>
            </a:r>
            <a:r>
              <a:rPr lang="tr-TR" b="1" dirty="0" smtClean="0">
                <a:latin typeface="Arial Black" pitchFamily="34" charset="0"/>
              </a:rPr>
              <a:t>bulunacağız» </a:t>
            </a:r>
            <a:r>
              <a:rPr lang="tr-TR" b="1" dirty="0">
                <a:latin typeface="Arial Black" pitchFamily="34" charset="0"/>
              </a:rPr>
              <a:t>buyurdu ve işaret parmağıyla orta parmağını, aralarını biraz aralayarak, </a:t>
            </a:r>
            <a:r>
              <a:rPr lang="tr-TR" b="1" dirty="0" smtClean="0">
                <a:latin typeface="Arial Black" pitchFamily="34" charset="0"/>
              </a:rPr>
              <a:t>gösterdi.</a:t>
            </a:r>
          </a:p>
          <a:p>
            <a:pPr marL="0" indent="0">
              <a:buNone/>
            </a:pPr>
            <a:r>
              <a:rPr lang="tr-TR" dirty="0" smtClean="0"/>
              <a:t>( </a:t>
            </a:r>
            <a:r>
              <a:rPr lang="tr-TR" dirty="0" err="1" smtClean="0"/>
              <a:t>Riyazussalihin</a:t>
            </a:r>
            <a:r>
              <a:rPr lang="tr-TR" dirty="0" smtClean="0"/>
              <a:t> 264)</a:t>
            </a:r>
            <a:endParaRPr lang="tr-TR" dirty="0"/>
          </a:p>
          <a:p>
            <a:endParaRPr lang="tr-TR" dirty="0"/>
          </a:p>
        </p:txBody>
      </p:sp>
    </p:spTree>
    <p:extLst>
      <p:ext uri="{BB962C8B-B14F-4D97-AF65-F5344CB8AC3E}">
        <p14:creationId xmlns:p14="http://schemas.microsoft.com/office/powerpoint/2010/main" xmlns="" val="1132864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indent="0">
              <a:buNone/>
            </a:pPr>
            <a:r>
              <a:rPr lang="ar-AE" sz="6000" b="1" dirty="0" smtClean="0"/>
              <a:t>و</a:t>
            </a:r>
            <a:r>
              <a:rPr lang="ar-AE" sz="6000" b="1" dirty="0" smtClean="0">
                <a:latin typeface="Arial Black" pitchFamily="34" charset="0"/>
              </a:rPr>
              <a:t>َيُطْعِمُونَ </a:t>
            </a:r>
            <a:r>
              <a:rPr lang="ar-AE" sz="6000" b="1" dirty="0">
                <a:latin typeface="Arial Black" pitchFamily="34" charset="0"/>
              </a:rPr>
              <a:t>الطَّعَامَ عَلٰى حُبِّهِ </a:t>
            </a:r>
            <a:r>
              <a:rPr lang="ar-AE" sz="6000" b="1" dirty="0" smtClean="0">
                <a:latin typeface="Arial Black" pitchFamily="34" charset="0"/>
              </a:rPr>
              <a:t>مِسْكٖينًا وَيَتٖيمًا وَاَسٖيرًا</a:t>
            </a:r>
            <a:r>
              <a:rPr lang="tr-TR" sz="6000" b="1" dirty="0" smtClean="0">
                <a:latin typeface="Arial Black" pitchFamily="34" charset="0"/>
              </a:rPr>
              <a:t> </a:t>
            </a:r>
            <a:endParaRPr lang="ar-AE" sz="6000" b="1" dirty="0">
              <a:latin typeface="Arial Black" pitchFamily="34" charset="0"/>
            </a:endParaRPr>
          </a:p>
          <a:p>
            <a:pPr marL="0" indent="0">
              <a:buNone/>
            </a:pPr>
            <a:r>
              <a:rPr lang="tr-TR" sz="6000" b="1" dirty="0" smtClean="0">
                <a:latin typeface="Arial Black" pitchFamily="34" charset="0"/>
              </a:rPr>
              <a:t>«Onlar</a:t>
            </a:r>
            <a:r>
              <a:rPr lang="tr-TR" sz="6000" b="1" dirty="0">
                <a:latin typeface="Arial Black" pitchFamily="34" charset="0"/>
              </a:rPr>
              <a:t>, seve seve yiyeceği yoksula, yetime ve esire yedirirler</a:t>
            </a:r>
            <a:r>
              <a:rPr lang="tr-TR" sz="6000" b="1" dirty="0" smtClean="0">
                <a:latin typeface="Arial Black" pitchFamily="34" charset="0"/>
              </a:rPr>
              <a:t>.» </a:t>
            </a:r>
            <a:r>
              <a:rPr lang="tr-TR" dirty="0" smtClean="0"/>
              <a:t>(İnsan suresi 8)</a:t>
            </a:r>
            <a:endParaRPr lang="tr-TR" dirty="0"/>
          </a:p>
        </p:txBody>
      </p:sp>
    </p:spTree>
    <p:extLst>
      <p:ext uri="{BB962C8B-B14F-4D97-AF65-F5344CB8AC3E}">
        <p14:creationId xmlns:p14="http://schemas.microsoft.com/office/powerpoint/2010/main" xmlns="" val="22529815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buNone/>
            </a:pPr>
            <a:r>
              <a:rPr lang="ar-AE" sz="5400" b="1" dirty="0" smtClean="0">
                <a:latin typeface="Arial Black" pitchFamily="34" charset="0"/>
              </a:rPr>
              <a:t>فَذٰلِكَ </a:t>
            </a:r>
            <a:r>
              <a:rPr lang="ar-AE" sz="5400" b="1" dirty="0">
                <a:latin typeface="Arial Black" pitchFamily="34" charset="0"/>
              </a:rPr>
              <a:t>الَّذٖى يَدُعُّ الْيَتٖيمَ</a:t>
            </a:r>
          </a:p>
          <a:p>
            <a:pPr marL="0" indent="0">
              <a:buNone/>
            </a:pPr>
            <a:r>
              <a:rPr lang="ar-AE" sz="5400" b="1" dirty="0">
                <a:latin typeface="Arial Black" pitchFamily="34" charset="0"/>
              </a:rPr>
              <a:t>وَلَا يَحُضُّ عَلٰى طَعَامِ </a:t>
            </a:r>
            <a:r>
              <a:rPr lang="ar-AE" sz="5400" b="1" dirty="0" smtClean="0">
                <a:latin typeface="Arial Black" pitchFamily="34" charset="0"/>
              </a:rPr>
              <a:t>الْمِسْكٖينِ</a:t>
            </a:r>
            <a:endParaRPr lang="ar-AE" sz="5400" b="1" dirty="0">
              <a:latin typeface="Arial Black" pitchFamily="34" charset="0"/>
            </a:endParaRPr>
          </a:p>
          <a:p>
            <a:pPr marL="0" indent="0">
              <a:buNone/>
            </a:pPr>
            <a:r>
              <a:rPr lang="tr-TR" sz="5400" b="1" dirty="0" smtClean="0">
                <a:latin typeface="Arial Black" pitchFamily="34" charset="0"/>
              </a:rPr>
              <a:t>«İşte </a:t>
            </a:r>
            <a:r>
              <a:rPr lang="tr-TR" sz="5400" b="1" dirty="0">
                <a:latin typeface="Arial Black" pitchFamily="34" charset="0"/>
              </a:rPr>
              <a:t>o, yetimi itip kakan, yoksula yedirmeyi özendirmeyen kimsedir</a:t>
            </a:r>
            <a:r>
              <a:rPr lang="tr-TR" sz="5400" b="1" dirty="0" smtClean="0">
                <a:latin typeface="Arial Black" pitchFamily="34" charset="0"/>
              </a:rPr>
              <a:t>.» </a:t>
            </a:r>
            <a:r>
              <a:rPr lang="tr-TR" dirty="0" smtClean="0"/>
              <a:t>(Maun suresi 2-3)</a:t>
            </a:r>
            <a:endParaRPr lang="tr-TR" dirty="0"/>
          </a:p>
          <a:p>
            <a:endParaRPr lang="tr-TR" dirty="0"/>
          </a:p>
          <a:p>
            <a:endParaRPr lang="ar-AE" dirty="0"/>
          </a:p>
        </p:txBody>
      </p:sp>
    </p:spTree>
    <p:extLst>
      <p:ext uri="{BB962C8B-B14F-4D97-AF65-F5344CB8AC3E}">
        <p14:creationId xmlns:p14="http://schemas.microsoft.com/office/powerpoint/2010/main" xmlns="" val="777445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b="1" dirty="0" smtClean="0">
                <a:solidFill>
                  <a:srgbClr val="00B050"/>
                </a:solidFill>
                <a:latin typeface="Arial Black" pitchFamily="34" charset="0"/>
              </a:rPr>
              <a:t>9) BAYRAM GÜNLERİ ANNE VE BABA İLE İLİŞKİLERİ DAHA DA </a:t>
            </a:r>
            <a:r>
              <a:rPr lang="tr-TR" b="1" u="sng" dirty="0" smtClean="0">
                <a:solidFill>
                  <a:srgbClr val="00B050"/>
                </a:solidFill>
                <a:latin typeface="Arial Black" pitchFamily="34" charset="0"/>
              </a:rPr>
              <a:t>SAĞLAMLAŞTIRMA</a:t>
            </a:r>
            <a:r>
              <a:rPr lang="tr-TR" b="1" dirty="0" smtClean="0">
                <a:solidFill>
                  <a:srgbClr val="00B050"/>
                </a:solidFill>
                <a:latin typeface="Arial Black" pitchFamily="34" charset="0"/>
              </a:rPr>
              <a:t> GÜNLERİDİR</a:t>
            </a:r>
            <a:r>
              <a:rPr lang="tr-TR" b="1" dirty="0" smtClean="0">
                <a:latin typeface="Arial Black" pitchFamily="34" charset="0"/>
              </a:rPr>
              <a:t>. </a:t>
            </a:r>
          </a:p>
          <a:p>
            <a:r>
              <a:rPr lang="ar-AE" b="1" dirty="0" smtClean="0">
                <a:latin typeface="Arial Black" pitchFamily="34" charset="0"/>
              </a:rPr>
              <a:t>وَقَضٰى </a:t>
            </a:r>
            <a:r>
              <a:rPr lang="ar-AE" b="1" dirty="0">
                <a:latin typeface="Arial Black" pitchFamily="34" charset="0"/>
              </a:rPr>
              <a:t>رَبُّكَ اَلَّا تَعْبُدُوا اِلَّا اِيَّاهُ وَبِالْوَالِدَيْنِ اِحْسَانًا اِمَّا يَبْلُغَنَّ عِنْدَكَ الْكِبَرَ اَحَدُهُمَا اَوْ كِلَاهُمَا فَلَا تَقُلْ لَهُمَا اُفٍّ وَلَا تَنْهَرْهُمَا وَقُلْ لَهُمَا قَوْلًا </a:t>
            </a:r>
            <a:r>
              <a:rPr lang="ar-AE" b="1" dirty="0" smtClean="0">
                <a:latin typeface="Arial Black" pitchFamily="34" charset="0"/>
              </a:rPr>
              <a:t>كَرٖيمًا</a:t>
            </a:r>
            <a:endParaRPr lang="ar-AE" b="1" dirty="0">
              <a:latin typeface="Arial Black" pitchFamily="34" charset="0"/>
            </a:endParaRPr>
          </a:p>
          <a:p>
            <a:pPr marL="0" indent="0">
              <a:buNone/>
            </a:pPr>
            <a:r>
              <a:rPr lang="tr-TR" b="1" dirty="0" smtClean="0">
                <a:latin typeface="Arial Black" pitchFamily="34" charset="0"/>
              </a:rPr>
              <a:t>«Rabbin</a:t>
            </a:r>
            <a:r>
              <a:rPr lang="tr-TR" b="1" dirty="0">
                <a:latin typeface="Arial Black" pitchFamily="34" charset="0"/>
              </a:rPr>
              <a:t>, kendisinden başkasına asla ibadet etmemenizi, anaya babaya iyi davranmanızı kesin olarak emretti. Eğer onlardan biri, ya da her ikisi senin yanında ihtiyarlık çağına ulaşırsa, sakın onlara "öf!" bile deme; onları azarlama; onlara tatlı ve güzel söz söyle</a:t>
            </a:r>
            <a:r>
              <a:rPr lang="tr-TR" b="1" dirty="0" smtClean="0">
                <a:latin typeface="Arial Black" pitchFamily="34" charset="0"/>
              </a:rPr>
              <a:t>.» </a:t>
            </a:r>
            <a:r>
              <a:rPr lang="tr-TR" dirty="0" smtClean="0"/>
              <a:t>( </a:t>
            </a:r>
            <a:r>
              <a:rPr lang="tr-TR" dirty="0" err="1" smtClean="0"/>
              <a:t>İsra</a:t>
            </a:r>
            <a:r>
              <a:rPr lang="tr-TR" dirty="0" smtClean="0"/>
              <a:t> suresi 23)</a:t>
            </a:r>
            <a:endParaRPr lang="tr-TR" dirty="0"/>
          </a:p>
        </p:txBody>
      </p:sp>
    </p:spTree>
    <p:extLst>
      <p:ext uri="{BB962C8B-B14F-4D97-AF65-F5344CB8AC3E}">
        <p14:creationId xmlns:p14="http://schemas.microsoft.com/office/powerpoint/2010/main" xmlns="" val="3692794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b="1" dirty="0" smtClean="0">
                <a:solidFill>
                  <a:srgbClr val="00B050"/>
                </a:solidFill>
                <a:latin typeface="Arial Black" pitchFamily="34" charset="0"/>
              </a:rPr>
              <a:t>10) BAYRAM GÜNLERİ BARIŞMA VE DARGINLARI BARIŞTIRMA GÜNLERİDİR</a:t>
            </a:r>
            <a:endParaRPr lang="ar-AE" b="1" dirty="0">
              <a:solidFill>
                <a:srgbClr val="00B050"/>
              </a:solidFill>
              <a:latin typeface="Arial Black" pitchFamily="34" charset="0"/>
            </a:endParaRPr>
          </a:p>
          <a:p>
            <a:pPr marL="0" indent="0">
              <a:buNone/>
            </a:pPr>
            <a:r>
              <a:rPr lang="ar-AE" b="1" dirty="0">
                <a:latin typeface="Arial Black" pitchFamily="34" charset="0"/>
              </a:rPr>
              <a:t>لا تَباغَضُوا ، ولا تحاسدُوا، ولاَ تَدابَرُوا ، ولا تَقَاطعُوا ، </a:t>
            </a:r>
            <a:r>
              <a:rPr lang="ar-AE" b="1" dirty="0" smtClean="0">
                <a:latin typeface="Arial Black" pitchFamily="34" charset="0"/>
              </a:rPr>
              <a:t>وَكُونُوا عِبادَ </a:t>
            </a:r>
            <a:r>
              <a:rPr lang="ar-AE" b="1" dirty="0">
                <a:latin typeface="Arial Black" pitchFamily="34" charset="0"/>
              </a:rPr>
              <a:t>اللَّهِ إخواناً ، ولا يَحِلُّ لِمُسْلِمٍ أنْ يهْجُرَ أخَاه فَوقَ </a:t>
            </a:r>
            <a:r>
              <a:rPr lang="ar-AE" b="1" dirty="0" smtClean="0">
                <a:latin typeface="Arial Black" pitchFamily="34" charset="0"/>
              </a:rPr>
              <a:t>ثلاثٍ </a:t>
            </a:r>
          </a:p>
          <a:p>
            <a:pPr marL="0" indent="0">
              <a:buNone/>
            </a:pPr>
            <a:r>
              <a:rPr lang="tr-TR" b="1" dirty="0" smtClean="0">
                <a:latin typeface="Arial Black" pitchFamily="34" charset="0"/>
              </a:rPr>
              <a:t>«Birbirinize </a:t>
            </a:r>
            <a:r>
              <a:rPr lang="tr-TR" b="1" dirty="0">
                <a:latin typeface="Arial Black" pitchFamily="34" charset="0"/>
              </a:rPr>
              <a:t>kin tutmayınız, haset etmeyiniz, sırt dönmeyiniz ve ilginizi kesmeyiniz. Ey Allah'ın kulları, kardeş olunuz. Bir Müslüman’ın, din kardeşini üç günden fazla terk etmesi helâl değildir</a:t>
            </a:r>
            <a:r>
              <a:rPr lang="tr-TR" b="1" dirty="0" smtClean="0">
                <a:latin typeface="Arial Black" pitchFamily="34" charset="0"/>
              </a:rPr>
              <a:t>.» </a:t>
            </a:r>
          </a:p>
          <a:p>
            <a:pPr marL="0" indent="0">
              <a:buNone/>
            </a:pPr>
            <a:r>
              <a:rPr lang="tr-TR" dirty="0" smtClean="0"/>
              <a:t>( </a:t>
            </a:r>
            <a:r>
              <a:rPr lang="tr-TR" dirty="0" err="1" smtClean="0"/>
              <a:t>Riyazussalihin</a:t>
            </a:r>
            <a:r>
              <a:rPr lang="tr-TR" dirty="0" smtClean="0"/>
              <a:t> 1571)</a:t>
            </a:r>
            <a:endParaRPr lang="tr-TR" dirty="0"/>
          </a:p>
          <a:p>
            <a:endParaRPr lang="tr-TR" dirty="0"/>
          </a:p>
        </p:txBody>
      </p:sp>
    </p:spTree>
    <p:extLst>
      <p:ext uri="{BB962C8B-B14F-4D97-AF65-F5344CB8AC3E}">
        <p14:creationId xmlns:p14="http://schemas.microsoft.com/office/powerpoint/2010/main" xmlns="" val="3438293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3600" b="1" dirty="0" smtClean="0">
                <a:solidFill>
                  <a:srgbClr val="00B050"/>
                </a:solidFill>
                <a:latin typeface="Arial Black" pitchFamily="34" charset="0"/>
              </a:rPr>
              <a:t>11) BAYRAM GÜNLERİ KABİR ZİYARETLERİ YAPILIP ÖLMÜŞLERİMİZİ YAD ETME VE İBRET ALMA GÜNLERİDİR</a:t>
            </a:r>
          </a:p>
          <a:p>
            <a:pPr marL="0" indent="0">
              <a:buNone/>
            </a:pPr>
            <a:r>
              <a:rPr lang="tr-TR" sz="3600" b="1" u="sng" dirty="0" smtClean="0">
                <a:solidFill>
                  <a:srgbClr val="0070C0"/>
                </a:solidFill>
                <a:latin typeface="Arial Black" pitchFamily="34" charset="0"/>
              </a:rPr>
              <a:t>PEYGAMBER EFENİMİZ SAV ŞÖYLE BUYURUYOR:</a:t>
            </a:r>
          </a:p>
          <a:p>
            <a:pPr marL="0" indent="0">
              <a:buNone/>
            </a:pPr>
            <a:r>
              <a:rPr lang="ar-AE" sz="3600" b="1" dirty="0" smtClean="0">
                <a:latin typeface="Arial Black" pitchFamily="34" charset="0"/>
              </a:rPr>
              <a:t>فمن </a:t>
            </a:r>
            <a:r>
              <a:rPr lang="ar-AE" sz="3600" b="1" dirty="0">
                <a:latin typeface="Arial Black" pitchFamily="34" charset="0"/>
              </a:rPr>
              <a:t>أراد أن يزور القبور فليزر فإنها تذكرنا </a:t>
            </a:r>
            <a:r>
              <a:rPr lang="ar-AE" sz="3600" b="1" dirty="0" smtClean="0">
                <a:latin typeface="Arial Black" pitchFamily="34" charset="0"/>
              </a:rPr>
              <a:t>بالآخرة</a:t>
            </a:r>
            <a:endParaRPr lang="ar-AE" sz="3600" b="1" dirty="0">
              <a:latin typeface="Arial Black" pitchFamily="34" charset="0"/>
            </a:endParaRPr>
          </a:p>
          <a:p>
            <a:pPr marL="0" indent="0">
              <a:buNone/>
            </a:pPr>
            <a:r>
              <a:rPr lang="tr-TR" sz="3600" b="1" dirty="0" smtClean="0">
                <a:latin typeface="Arial Black" pitchFamily="34" charset="0"/>
              </a:rPr>
              <a:t>«Kabirleri </a:t>
            </a:r>
            <a:r>
              <a:rPr lang="tr-TR" sz="3600" b="1" dirty="0">
                <a:latin typeface="Arial Black" pitchFamily="34" charset="0"/>
              </a:rPr>
              <a:t>ziyaret etmek isteyen ziyaret etsin. Çünkü </a:t>
            </a:r>
            <a:r>
              <a:rPr lang="tr-TR" sz="3600" b="1" u="sng" dirty="0">
                <a:latin typeface="Arial Black" pitchFamily="34" charset="0"/>
              </a:rPr>
              <a:t>kabir ziyareti bize </a:t>
            </a:r>
            <a:r>
              <a:rPr lang="tr-TR" sz="3600" b="1" u="sng" dirty="0" err="1">
                <a:latin typeface="Arial Black" pitchFamily="34" charset="0"/>
              </a:rPr>
              <a:t>âhireti</a:t>
            </a:r>
            <a:r>
              <a:rPr lang="tr-TR" sz="3600" b="1" u="sng" dirty="0">
                <a:latin typeface="Arial Black" pitchFamily="34" charset="0"/>
              </a:rPr>
              <a:t> hatırlatır.» </a:t>
            </a:r>
            <a:r>
              <a:rPr lang="tr-TR" dirty="0"/>
              <a:t>(</a:t>
            </a:r>
            <a:r>
              <a:rPr lang="tr-TR" dirty="0" err="1" smtClean="0"/>
              <a:t>Tirmizi</a:t>
            </a:r>
            <a:r>
              <a:rPr lang="tr-TR" dirty="0" smtClean="0"/>
              <a:t> </a:t>
            </a:r>
            <a:r>
              <a:rPr lang="tr-TR" dirty="0" err="1" smtClean="0"/>
              <a:t>Cenaiz</a:t>
            </a:r>
            <a:r>
              <a:rPr lang="tr-TR" dirty="0" smtClean="0"/>
              <a:t> 60)</a:t>
            </a:r>
            <a:endParaRPr lang="tr-TR" dirty="0"/>
          </a:p>
          <a:p>
            <a:endParaRPr lang="tr-TR" dirty="0"/>
          </a:p>
        </p:txBody>
      </p:sp>
    </p:spTree>
    <p:extLst>
      <p:ext uri="{BB962C8B-B14F-4D97-AF65-F5344CB8AC3E}">
        <p14:creationId xmlns:p14="http://schemas.microsoft.com/office/powerpoint/2010/main" xmlns="" val="135224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sz="3600" b="1" dirty="0" smtClean="0">
                <a:solidFill>
                  <a:srgbClr val="00B050"/>
                </a:solidFill>
                <a:latin typeface="Arial Black" pitchFamily="34" charset="0"/>
              </a:rPr>
              <a:t>HZ MUHAMMED SAV EFENDİMİZ BAYRAMLARIN  BÜYÜK BİR COŞKU İÇİNDE KUTLANMASINI ARZU EDERDİ:</a:t>
            </a:r>
          </a:p>
          <a:p>
            <a:r>
              <a:rPr lang="tr-TR" sz="3600" b="1" dirty="0" smtClean="0">
                <a:latin typeface="Arial Black" pitchFamily="34" charset="0"/>
              </a:rPr>
              <a:t>Dinî </a:t>
            </a:r>
            <a:r>
              <a:rPr lang="tr-TR" sz="3600" b="1" dirty="0">
                <a:latin typeface="Arial Black" pitchFamily="34" charset="0"/>
              </a:rPr>
              <a:t>ve sosyal olmak üzere iki yönü bulunan ramazan ve kurban bayramı kutlamaları </a:t>
            </a:r>
            <a:r>
              <a:rPr lang="tr-TR" sz="3600" b="1" dirty="0" smtClean="0">
                <a:latin typeface="Arial Black" pitchFamily="34" charset="0"/>
              </a:rPr>
              <a:t>Asrı Saadette </a:t>
            </a:r>
            <a:r>
              <a:rPr lang="tr-TR" sz="3600" b="1" dirty="0">
                <a:latin typeface="Arial Black" pitchFamily="34" charset="0"/>
              </a:rPr>
              <a:t>“musalla” adı verilen </a:t>
            </a:r>
            <a:r>
              <a:rPr lang="tr-TR" sz="3600" b="1" dirty="0" smtClean="0">
                <a:latin typeface="Arial Black" pitchFamily="34" charset="0"/>
              </a:rPr>
              <a:t>geniş </a:t>
            </a:r>
            <a:r>
              <a:rPr lang="tr-TR" sz="3600" b="1" dirty="0">
                <a:latin typeface="Arial Black" pitchFamily="34" charset="0"/>
              </a:rPr>
              <a:t>bir alanda, erkek ve kadın cemaatin katıldıkları </a:t>
            </a:r>
            <a:r>
              <a:rPr lang="tr-TR" sz="3600" b="1" dirty="0" smtClean="0">
                <a:latin typeface="Arial Black" pitchFamily="34" charset="0"/>
              </a:rPr>
              <a:t>bayram namazı </a:t>
            </a:r>
            <a:r>
              <a:rPr lang="tr-TR" sz="3600" b="1" dirty="0">
                <a:latin typeface="Arial Black" pitchFamily="34" charset="0"/>
              </a:rPr>
              <a:t>ile </a:t>
            </a:r>
            <a:r>
              <a:rPr lang="tr-TR" sz="3600" b="1" dirty="0" smtClean="0">
                <a:latin typeface="Arial Black" pitchFamily="34" charset="0"/>
              </a:rPr>
              <a:t>başlardı</a:t>
            </a:r>
            <a:r>
              <a:rPr lang="tr-TR" sz="3600" b="1" dirty="0">
                <a:latin typeface="Arial Black" pitchFamily="34" charset="0"/>
              </a:rPr>
              <a:t>. Böylece Hz</a:t>
            </a:r>
            <a:r>
              <a:rPr lang="tr-TR" sz="3600" b="1" dirty="0" smtClean="0">
                <a:latin typeface="Arial Black" pitchFamily="34" charset="0"/>
              </a:rPr>
              <a:t>. Peygamber’in</a:t>
            </a:r>
            <a:r>
              <a:rPr lang="tr-TR" sz="3600" b="1" dirty="0">
                <a:latin typeface="Arial Black" pitchFamily="34" charset="0"/>
              </a:rPr>
              <a:t>, bayramların kalabalıkla ve büyük bir </a:t>
            </a:r>
            <a:r>
              <a:rPr lang="tr-TR" sz="3600" b="1" dirty="0" smtClean="0">
                <a:latin typeface="Arial Black" pitchFamily="34" charset="0"/>
              </a:rPr>
              <a:t>coşku</a:t>
            </a:r>
            <a:r>
              <a:rPr lang="tr-TR" sz="3600" b="1" dirty="0">
                <a:latin typeface="Arial Black" pitchFamily="34" charset="0"/>
              </a:rPr>
              <a:t> </a:t>
            </a:r>
            <a:r>
              <a:rPr lang="tr-TR" sz="3600" b="1" dirty="0" smtClean="0">
                <a:latin typeface="Arial Black" pitchFamily="34" charset="0"/>
              </a:rPr>
              <a:t>içinde </a:t>
            </a:r>
            <a:r>
              <a:rPr lang="tr-TR" sz="3600" b="1" dirty="0">
                <a:latin typeface="Arial Black" pitchFamily="34" charset="0"/>
              </a:rPr>
              <a:t>kutlanmasını arzu </a:t>
            </a:r>
            <a:r>
              <a:rPr lang="tr-TR" sz="3600" b="1" dirty="0" smtClean="0">
                <a:latin typeface="Arial Black" pitchFamily="34" charset="0"/>
              </a:rPr>
              <a:t>ettiği anlaşılmaktadır</a:t>
            </a:r>
            <a:r>
              <a:rPr lang="tr-TR" sz="3600" b="1" dirty="0">
                <a:latin typeface="Arial Black" pitchFamily="34" charset="0"/>
              </a:rPr>
              <a:t>.</a:t>
            </a:r>
          </a:p>
        </p:txBody>
      </p:sp>
    </p:spTree>
    <p:extLst>
      <p:ext uri="{BB962C8B-B14F-4D97-AF65-F5344CB8AC3E}">
        <p14:creationId xmlns:p14="http://schemas.microsoft.com/office/powerpoint/2010/main" xmlns="" val="3493909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4000" dirty="0" smtClean="0">
                <a:solidFill>
                  <a:srgbClr val="00B050"/>
                </a:solidFill>
                <a:latin typeface="Arial Black" pitchFamily="34" charset="0"/>
              </a:rPr>
              <a:t>12) BAYRAM GÜNLERİ HEDİYELEŞME GÜNLERİDİR</a:t>
            </a:r>
          </a:p>
          <a:p>
            <a:r>
              <a:rPr lang="tr-TR" sz="4000" u="sng" dirty="0">
                <a:solidFill>
                  <a:srgbClr val="0070C0"/>
                </a:solidFill>
                <a:latin typeface="Arial Black" pitchFamily="34" charset="0"/>
              </a:rPr>
              <a:t>Ebu </a:t>
            </a:r>
            <a:r>
              <a:rPr lang="tr-TR" sz="4000" u="sng" dirty="0" err="1" smtClean="0">
                <a:solidFill>
                  <a:srgbClr val="0070C0"/>
                </a:solidFill>
                <a:latin typeface="Arial Black" pitchFamily="34" charset="0"/>
              </a:rPr>
              <a:t>Hureyre</a:t>
            </a:r>
            <a:r>
              <a:rPr lang="tr-TR" sz="4000" u="sng" dirty="0" smtClean="0">
                <a:solidFill>
                  <a:srgbClr val="0070C0"/>
                </a:solidFill>
                <a:latin typeface="Arial Black" pitchFamily="34" charset="0"/>
              </a:rPr>
              <a:t> (RA)’dan rivayetle,</a:t>
            </a:r>
            <a:r>
              <a:rPr lang="tr-TR" sz="4000" u="sng" dirty="0">
                <a:solidFill>
                  <a:srgbClr val="0070C0"/>
                </a:solidFill>
                <a:latin typeface="Arial Black" pitchFamily="34" charset="0"/>
              </a:rPr>
              <a:t> </a:t>
            </a:r>
            <a:r>
              <a:rPr lang="tr-TR" sz="4000" u="sng" dirty="0" err="1" smtClean="0">
                <a:solidFill>
                  <a:srgbClr val="0070C0"/>
                </a:solidFill>
                <a:latin typeface="Arial Black" pitchFamily="34" charset="0"/>
              </a:rPr>
              <a:t>Resulullah</a:t>
            </a:r>
            <a:r>
              <a:rPr lang="tr-TR" sz="4000" u="sng" dirty="0" smtClean="0">
                <a:solidFill>
                  <a:srgbClr val="0070C0"/>
                </a:solidFill>
                <a:latin typeface="Arial Black" pitchFamily="34" charset="0"/>
              </a:rPr>
              <a:t> (SAV) </a:t>
            </a:r>
            <a:r>
              <a:rPr lang="tr-TR" sz="4000" u="sng" dirty="0">
                <a:solidFill>
                  <a:srgbClr val="0070C0"/>
                </a:solidFill>
                <a:latin typeface="Arial Black" pitchFamily="34" charset="0"/>
              </a:rPr>
              <a:t>buyurdular ki</a:t>
            </a:r>
            <a:r>
              <a:rPr lang="tr-TR" sz="4000" u="sng" dirty="0" smtClean="0">
                <a:solidFill>
                  <a:srgbClr val="0070C0"/>
                </a:solidFill>
                <a:latin typeface="Arial Black" pitchFamily="34" charset="0"/>
              </a:rPr>
              <a:t>:</a:t>
            </a:r>
          </a:p>
          <a:p>
            <a:pPr marL="0" indent="0">
              <a:buNone/>
            </a:pPr>
            <a:r>
              <a:rPr lang="tr-TR" sz="4000" dirty="0" smtClean="0">
                <a:latin typeface="Arial Black" pitchFamily="34" charset="0"/>
              </a:rPr>
              <a:t>«Hediyeleşin</a:t>
            </a:r>
            <a:r>
              <a:rPr lang="tr-TR" sz="4000" dirty="0">
                <a:latin typeface="Arial Black" pitchFamily="34" charset="0"/>
              </a:rPr>
              <a:t>, zira hediye, kalpteki kuşkuları giderir. Komşu kadın, komşusu kadından gelen (hediyeyi) hakir görmesin, bir koyun paçası parçası olsa </a:t>
            </a:r>
            <a:r>
              <a:rPr lang="tr-TR" sz="4000" dirty="0" smtClean="0">
                <a:latin typeface="Arial Black" pitchFamily="34" charset="0"/>
              </a:rPr>
              <a:t>bile.» </a:t>
            </a:r>
            <a:r>
              <a:rPr lang="tr-TR" dirty="0" smtClean="0"/>
              <a:t>(</a:t>
            </a:r>
            <a:r>
              <a:rPr lang="tr-TR" dirty="0" err="1" smtClean="0"/>
              <a:t>Tirmizi</a:t>
            </a:r>
            <a:r>
              <a:rPr lang="tr-TR" dirty="0"/>
              <a:t>, </a:t>
            </a:r>
            <a:r>
              <a:rPr lang="tr-TR" dirty="0" err="1"/>
              <a:t>Vela</a:t>
            </a:r>
            <a:r>
              <a:rPr lang="tr-TR" dirty="0"/>
              <a:t> </a:t>
            </a:r>
            <a:r>
              <a:rPr lang="tr-TR" dirty="0" err="1"/>
              <a:t>ve'l</a:t>
            </a:r>
            <a:r>
              <a:rPr lang="tr-TR" dirty="0"/>
              <a:t>-Hibe </a:t>
            </a:r>
            <a:r>
              <a:rPr lang="tr-TR" dirty="0" smtClean="0"/>
              <a:t>6</a:t>
            </a:r>
            <a:r>
              <a:rPr lang="tr-TR" dirty="0"/>
              <a:t>)</a:t>
            </a:r>
          </a:p>
          <a:p>
            <a:endParaRPr lang="tr-TR" dirty="0"/>
          </a:p>
        </p:txBody>
      </p:sp>
    </p:spTree>
    <p:extLst>
      <p:ext uri="{BB962C8B-B14F-4D97-AF65-F5344CB8AC3E}">
        <p14:creationId xmlns:p14="http://schemas.microsoft.com/office/powerpoint/2010/main" xmlns="" val="2385813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r>
              <a:rPr lang="tr-TR" dirty="0" smtClean="0">
                <a:solidFill>
                  <a:srgbClr val="00B050"/>
                </a:solidFill>
                <a:latin typeface="Arial Black" pitchFamily="34" charset="0"/>
              </a:rPr>
              <a:t>13) BAYRAM GÜNLERİ MUTLULUĞUN ZİRVEYE ÇIKTIĞI VE NEŞEYLE İNSANIN DOLUP TAŞDIĞI VE ÇOCUKLARIN EĞLENDİĞİ GÜNLERDİR.</a:t>
            </a:r>
          </a:p>
          <a:p>
            <a:endParaRPr lang="tr-TR" dirty="0" smtClean="0">
              <a:latin typeface="Arial Black" pitchFamily="34" charset="0"/>
            </a:endParaRPr>
          </a:p>
          <a:p>
            <a:r>
              <a:rPr lang="tr-TR" dirty="0" err="1" smtClean="0">
                <a:latin typeface="Arial Black" pitchFamily="34" charset="0"/>
              </a:rPr>
              <a:t>Hz.Aişe</a:t>
            </a:r>
            <a:r>
              <a:rPr lang="tr-TR" dirty="0" smtClean="0">
                <a:latin typeface="Arial Black" pitchFamily="34" charset="0"/>
              </a:rPr>
              <a:t> </a:t>
            </a:r>
            <a:r>
              <a:rPr lang="tr-TR" dirty="0">
                <a:latin typeface="Arial Black" pitchFamily="34" charset="0"/>
              </a:rPr>
              <a:t>validemizden gelen </a:t>
            </a:r>
            <a:r>
              <a:rPr lang="tr-TR" dirty="0" smtClean="0">
                <a:latin typeface="Arial Black" pitchFamily="34" charset="0"/>
              </a:rPr>
              <a:t> </a:t>
            </a:r>
            <a:r>
              <a:rPr lang="tr-TR" dirty="0">
                <a:latin typeface="Arial Black" pitchFamily="34" charset="0"/>
              </a:rPr>
              <a:t>rivayet </a:t>
            </a:r>
            <a:r>
              <a:rPr lang="tr-TR" dirty="0" smtClean="0">
                <a:latin typeface="Arial Black" pitchFamily="34" charset="0"/>
              </a:rPr>
              <a:t> </a:t>
            </a:r>
            <a:r>
              <a:rPr lang="tr-TR" dirty="0">
                <a:latin typeface="Arial Black" pitchFamily="34" charset="0"/>
              </a:rPr>
              <a:t>ş</a:t>
            </a:r>
            <a:r>
              <a:rPr lang="tr-TR" dirty="0" smtClean="0">
                <a:latin typeface="Arial Black" pitchFamily="34" charset="0"/>
              </a:rPr>
              <a:t>öyledir</a:t>
            </a:r>
            <a:r>
              <a:rPr lang="tr-TR" dirty="0">
                <a:latin typeface="Arial Black" pitchFamily="34" charset="0"/>
              </a:rPr>
              <a:t>: “Yine bir bayram günü, </a:t>
            </a:r>
            <a:r>
              <a:rPr lang="tr-TR" dirty="0" smtClean="0">
                <a:latin typeface="Arial Black" pitchFamily="34" charset="0"/>
              </a:rPr>
              <a:t>kulağımıza gürültü </a:t>
            </a:r>
            <a:r>
              <a:rPr lang="tr-TR" dirty="0">
                <a:latin typeface="Arial Black" pitchFamily="34" charset="0"/>
              </a:rPr>
              <a:t>ve çocukların </a:t>
            </a:r>
            <a:r>
              <a:rPr lang="tr-TR" dirty="0" smtClean="0">
                <a:latin typeface="Arial Black" pitchFamily="34" charset="0"/>
              </a:rPr>
              <a:t>bağrışmaları gelmişti</a:t>
            </a:r>
            <a:r>
              <a:rPr lang="tr-TR" dirty="0">
                <a:latin typeface="Arial Black" pitchFamily="34" charset="0"/>
              </a:rPr>
              <a:t>. </a:t>
            </a:r>
            <a:r>
              <a:rPr lang="tr-TR" dirty="0" err="1">
                <a:latin typeface="Arial Black" pitchFamily="34" charset="0"/>
              </a:rPr>
              <a:t>Rasulullah</a:t>
            </a:r>
            <a:r>
              <a:rPr lang="tr-TR" dirty="0">
                <a:latin typeface="Arial Black" pitchFamily="34" charset="0"/>
              </a:rPr>
              <a:t> kalkıp kapıdan </a:t>
            </a:r>
            <a:r>
              <a:rPr lang="tr-TR" dirty="0" smtClean="0">
                <a:latin typeface="Arial Black" pitchFamily="34" charset="0"/>
              </a:rPr>
              <a:t>dışarı </a:t>
            </a:r>
            <a:r>
              <a:rPr lang="tr-TR" dirty="0">
                <a:latin typeface="Arial Black" pitchFamily="34" charset="0"/>
              </a:rPr>
              <a:t>baktı. </a:t>
            </a:r>
            <a:r>
              <a:rPr lang="tr-TR" dirty="0" smtClean="0">
                <a:latin typeface="Arial Black" pitchFamily="34" charset="0"/>
              </a:rPr>
              <a:t>Meğer bu gelenler </a:t>
            </a:r>
            <a:r>
              <a:rPr lang="tr-TR" dirty="0">
                <a:latin typeface="Arial Black" pitchFamily="34" charset="0"/>
              </a:rPr>
              <a:t>çalıp oynayan </a:t>
            </a:r>
            <a:r>
              <a:rPr lang="tr-TR" dirty="0" smtClean="0">
                <a:latin typeface="Arial Black" pitchFamily="34" charset="0"/>
              </a:rPr>
              <a:t>Habeşli </a:t>
            </a:r>
            <a:r>
              <a:rPr lang="tr-TR" dirty="0">
                <a:latin typeface="Arial Black" pitchFamily="34" charset="0"/>
              </a:rPr>
              <a:t>bir gruptu, kılıç kalkanlarıyla oynuyorlardı. </a:t>
            </a:r>
            <a:r>
              <a:rPr lang="tr-TR" dirty="0" smtClean="0">
                <a:latin typeface="Arial Black" pitchFamily="34" charset="0"/>
              </a:rPr>
              <a:t>Çocuklarda etraflarında </a:t>
            </a:r>
            <a:r>
              <a:rPr lang="tr-TR" dirty="0">
                <a:latin typeface="Arial Black" pitchFamily="34" charset="0"/>
              </a:rPr>
              <a:t>halka </a:t>
            </a:r>
            <a:r>
              <a:rPr lang="tr-TR" dirty="0" smtClean="0">
                <a:latin typeface="Arial Black" pitchFamily="34" charset="0"/>
              </a:rPr>
              <a:t>olmuş, </a:t>
            </a:r>
            <a:r>
              <a:rPr lang="tr-TR" dirty="0">
                <a:latin typeface="Arial Black" pitchFamily="34" charset="0"/>
              </a:rPr>
              <a:t>onları seyrediyorlardı. </a:t>
            </a:r>
            <a:r>
              <a:rPr lang="tr-TR" dirty="0" err="1">
                <a:latin typeface="Arial Black" pitchFamily="34" charset="0"/>
              </a:rPr>
              <a:t>Rasulullah</a:t>
            </a:r>
            <a:r>
              <a:rPr lang="tr-TR" dirty="0">
                <a:latin typeface="Arial Black" pitchFamily="34" charset="0"/>
              </a:rPr>
              <a:t> bana: “Ey </a:t>
            </a:r>
            <a:r>
              <a:rPr lang="tr-TR" dirty="0" err="1" smtClean="0">
                <a:latin typeface="Arial Black" pitchFamily="34" charset="0"/>
              </a:rPr>
              <a:t>Aişe</a:t>
            </a:r>
            <a:r>
              <a:rPr lang="tr-TR" dirty="0">
                <a:latin typeface="Arial Black" pitchFamily="34" charset="0"/>
              </a:rPr>
              <a:t>, sen de gel, </a:t>
            </a:r>
            <a:r>
              <a:rPr lang="tr-TR" dirty="0" smtClean="0">
                <a:latin typeface="Arial Black" pitchFamily="34" charset="0"/>
              </a:rPr>
              <a:t>seyret” dedi</a:t>
            </a:r>
            <a:r>
              <a:rPr lang="tr-TR" dirty="0">
                <a:latin typeface="Arial Black" pitchFamily="34" charset="0"/>
              </a:rPr>
              <a:t>. </a:t>
            </a:r>
            <a:r>
              <a:rPr lang="tr-TR" dirty="0" err="1">
                <a:latin typeface="Arial Black" pitchFamily="34" charset="0"/>
              </a:rPr>
              <a:t>Rasulullah</a:t>
            </a:r>
            <a:r>
              <a:rPr lang="tr-TR" dirty="0">
                <a:latin typeface="Arial Black" pitchFamily="34" charset="0"/>
              </a:rPr>
              <a:t> kapıda durup beni arkasına aldı. (Basımı ensesine </a:t>
            </a:r>
            <a:r>
              <a:rPr lang="tr-TR" dirty="0" smtClean="0">
                <a:latin typeface="Arial Black" pitchFamily="34" charset="0"/>
              </a:rPr>
              <a:t>koymuş) </a:t>
            </a:r>
            <a:r>
              <a:rPr lang="tr-TR" dirty="0">
                <a:latin typeface="Arial Black" pitchFamily="34" charset="0"/>
              </a:rPr>
              <a:t>halde duruyor </a:t>
            </a:r>
            <a:r>
              <a:rPr lang="tr-TR" dirty="0" smtClean="0">
                <a:latin typeface="Arial Black" pitchFamily="34" charset="0"/>
              </a:rPr>
              <a:t>ve oynayanları </a:t>
            </a:r>
            <a:r>
              <a:rPr lang="tr-TR" dirty="0">
                <a:latin typeface="Arial Black" pitchFamily="34" charset="0"/>
              </a:rPr>
              <a:t>seyrediyordum. Bıkıncaya kadar böyle devam ettim. Bir ara ‘yeter mi?’ dedi</a:t>
            </a:r>
            <a:r>
              <a:rPr lang="tr-TR" dirty="0" smtClean="0">
                <a:latin typeface="Arial Black" pitchFamily="34" charset="0"/>
              </a:rPr>
              <a:t>. ‘</a:t>
            </a:r>
            <a:r>
              <a:rPr lang="tr-TR" dirty="0">
                <a:latin typeface="Arial Black" pitchFamily="34" charset="0"/>
              </a:rPr>
              <a:t>evet’ dedim. ‘öyle ise çekil’ dedi.”, Bir </a:t>
            </a:r>
            <a:r>
              <a:rPr lang="tr-TR" dirty="0" smtClean="0">
                <a:latin typeface="Arial Black" pitchFamily="34" charset="0"/>
              </a:rPr>
              <a:t>başka </a:t>
            </a:r>
            <a:r>
              <a:rPr lang="tr-TR" dirty="0">
                <a:latin typeface="Arial Black" pitchFamily="34" charset="0"/>
              </a:rPr>
              <a:t>rivayette de Hz</a:t>
            </a:r>
            <a:r>
              <a:rPr lang="tr-TR" dirty="0" smtClean="0">
                <a:latin typeface="Arial Black" pitchFamily="34" charset="0"/>
              </a:rPr>
              <a:t>. Peygamber (SAV)’in Hz. </a:t>
            </a:r>
            <a:r>
              <a:rPr lang="tr-TR" dirty="0" err="1" smtClean="0">
                <a:latin typeface="Arial Black" pitchFamily="34" charset="0"/>
              </a:rPr>
              <a:t>Aişe</a:t>
            </a:r>
            <a:r>
              <a:rPr lang="tr-TR" dirty="0" smtClean="0">
                <a:latin typeface="Arial Black" pitchFamily="34" charset="0"/>
              </a:rPr>
              <a:t>’ </a:t>
            </a:r>
            <a:r>
              <a:rPr lang="tr-TR" dirty="0" err="1" smtClean="0">
                <a:latin typeface="Arial Black" pitchFamily="34" charset="0"/>
              </a:rPr>
              <a:t>nin</a:t>
            </a:r>
            <a:r>
              <a:rPr lang="tr-TR" dirty="0" smtClean="0">
                <a:latin typeface="Arial Black" pitchFamily="34" charset="0"/>
              </a:rPr>
              <a:t> </a:t>
            </a:r>
            <a:r>
              <a:rPr lang="tr-TR" dirty="0">
                <a:latin typeface="Arial Black" pitchFamily="34" charset="0"/>
              </a:rPr>
              <a:t>kendi arzusuyla seyre son verinceye kadar bakmasına müsaade </a:t>
            </a:r>
            <a:r>
              <a:rPr lang="tr-TR" dirty="0" smtClean="0">
                <a:latin typeface="Arial Black" pitchFamily="34" charset="0"/>
              </a:rPr>
              <a:t>ettiğini </a:t>
            </a:r>
            <a:r>
              <a:rPr lang="tr-TR" dirty="0">
                <a:latin typeface="Arial Black" pitchFamily="34" charset="0"/>
              </a:rPr>
              <a:t>belirtir.</a:t>
            </a:r>
          </a:p>
          <a:p>
            <a:pPr marL="0" indent="0">
              <a:buNone/>
            </a:pPr>
            <a:r>
              <a:rPr lang="tr-TR" dirty="0"/>
              <a:t>(</a:t>
            </a:r>
            <a:r>
              <a:rPr lang="tr-TR" dirty="0" err="1"/>
              <a:t>Buharî</a:t>
            </a:r>
            <a:r>
              <a:rPr lang="tr-TR" dirty="0"/>
              <a:t>, Salat, </a:t>
            </a:r>
            <a:r>
              <a:rPr lang="tr-TR" dirty="0" smtClean="0"/>
              <a:t>69)</a:t>
            </a:r>
            <a:endParaRPr lang="tr-TR" dirty="0"/>
          </a:p>
        </p:txBody>
      </p:sp>
    </p:spTree>
    <p:extLst>
      <p:ext uri="{BB962C8B-B14F-4D97-AF65-F5344CB8AC3E}">
        <p14:creationId xmlns:p14="http://schemas.microsoft.com/office/powerpoint/2010/main" xmlns="" val="21104612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370"/>
            <a:ext cx="9144000" cy="6853630"/>
          </a:xfrm>
        </p:spPr>
        <p:txBody>
          <a:bodyPr>
            <a:normAutofit lnSpcReduction="10000"/>
          </a:bodyPr>
          <a:lstStyle/>
          <a:p>
            <a:r>
              <a:rPr lang="tr-TR" dirty="0" smtClean="0">
                <a:solidFill>
                  <a:srgbClr val="00B050"/>
                </a:solidFill>
                <a:latin typeface="Arial Black" pitchFamily="34" charset="0"/>
              </a:rPr>
              <a:t>14) BAYRAM GÜNLERİ KENDİNİ HESABA ÇEKME GÜNLERİDİR</a:t>
            </a:r>
          </a:p>
          <a:p>
            <a:pPr marL="0" indent="0">
              <a:buNone/>
            </a:pPr>
            <a:r>
              <a:rPr lang="tr-TR" dirty="0">
                <a:latin typeface="Arial Black" pitchFamily="34" charset="0"/>
              </a:rPr>
              <a:t>Peygamberimiz SAV: </a:t>
            </a:r>
            <a:r>
              <a:rPr lang="ar-AE" dirty="0">
                <a:latin typeface="Arial Black" pitchFamily="34" charset="0"/>
              </a:rPr>
              <a:t>حاسبوا قبل أن تحاسَبوا </a:t>
            </a:r>
          </a:p>
          <a:p>
            <a:pPr marL="0" indent="0">
              <a:buNone/>
            </a:pPr>
            <a:r>
              <a:rPr lang="tr-TR" dirty="0" smtClean="0">
                <a:latin typeface="Arial Black" pitchFamily="34" charset="0"/>
              </a:rPr>
              <a:t>«Hesaba </a:t>
            </a:r>
            <a:r>
              <a:rPr lang="tr-TR" dirty="0">
                <a:latin typeface="Arial Black" pitchFamily="34" charset="0"/>
              </a:rPr>
              <a:t>çekilmeden önce kendinizi hesaba çekiniz»</a:t>
            </a:r>
          </a:p>
          <a:p>
            <a:pPr marL="0" indent="0">
              <a:buNone/>
            </a:pPr>
            <a:r>
              <a:rPr lang="tr-TR" dirty="0">
                <a:latin typeface="Arial Black" pitchFamily="34" charset="0"/>
              </a:rPr>
              <a:t>Peygamber efendimiz de buyurdu ki: </a:t>
            </a:r>
          </a:p>
          <a:p>
            <a:pPr marL="0" indent="0">
              <a:buNone/>
            </a:pPr>
            <a:r>
              <a:rPr lang="tr-TR" dirty="0">
                <a:latin typeface="Arial Black" pitchFamily="34" charset="0"/>
              </a:rPr>
              <a:t>«Akıllı kimse, günü dörde ayırır, birincisinde, yaptıklarını ve yapacaklarını hesap eder. İkincisinde, </a:t>
            </a:r>
            <a:r>
              <a:rPr lang="tr-TR" dirty="0" err="1">
                <a:latin typeface="Arial Black" pitchFamily="34" charset="0"/>
              </a:rPr>
              <a:t>Allahü</a:t>
            </a:r>
            <a:r>
              <a:rPr lang="tr-TR" dirty="0">
                <a:latin typeface="Arial Black" pitchFamily="34" charset="0"/>
              </a:rPr>
              <a:t> </a:t>
            </a:r>
            <a:r>
              <a:rPr lang="tr-TR" dirty="0" err="1">
                <a:latin typeface="Arial Black" pitchFamily="34" charset="0"/>
              </a:rPr>
              <a:t>teâlâya</a:t>
            </a:r>
            <a:r>
              <a:rPr lang="tr-TR" dirty="0">
                <a:latin typeface="Arial Black" pitchFamily="34" charset="0"/>
              </a:rPr>
              <a:t> münacat eder, yalvarır. Üçüncüsünde, bir işte çalışıp, helal para kazanır. Dördüncüsünde, istirahat eder ve mubahlarla kendini eğlendirir, haramlardan kaçar.» </a:t>
            </a:r>
            <a:r>
              <a:rPr lang="tr-TR" dirty="0"/>
              <a:t>[İ. Gazali]</a:t>
            </a:r>
          </a:p>
          <a:p>
            <a:endParaRPr lang="tr-TR" dirty="0"/>
          </a:p>
        </p:txBody>
      </p:sp>
    </p:spTree>
    <p:extLst>
      <p:ext uri="{BB962C8B-B14F-4D97-AF65-F5344CB8AC3E}">
        <p14:creationId xmlns:p14="http://schemas.microsoft.com/office/powerpoint/2010/main" xmlns="" val="3198264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4000" b="1" dirty="0" smtClean="0">
                <a:solidFill>
                  <a:srgbClr val="00B050"/>
                </a:solidFill>
                <a:latin typeface="Arial Black" pitchFamily="34" charset="0"/>
              </a:rPr>
              <a:t>15) </a:t>
            </a:r>
            <a:r>
              <a:rPr lang="tr-TR" sz="4000" b="1" dirty="0">
                <a:solidFill>
                  <a:srgbClr val="00B050"/>
                </a:solidFill>
                <a:latin typeface="Arial Black" pitchFamily="34" charset="0"/>
              </a:rPr>
              <a:t>BAYRAM GÜNLERİ DUA GÜNLERİDİR</a:t>
            </a:r>
          </a:p>
          <a:p>
            <a:endParaRPr lang="tr-TR" sz="4000" b="1" dirty="0">
              <a:latin typeface="Arial Black" pitchFamily="34" charset="0"/>
            </a:endParaRPr>
          </a:p>
          <a:p>
            <a:r>
              <a:rPr lang="kk-KZ" sz="4000" b="1" dirty="0">
                <a:latin typeface="Arial Black" pitchFamily="34" charset="0"/>
              </a:rPr>
              <a:t>قُلْ مَا يَعْبَٶُا بِكُمْ رَبّٖى لَوْلَا دُعَاؤُكُمْ فَقَدْ كَذَّبْتُمْ فَسَوْفَ يَكُونُ </a:t>
            </a:r>
            <a:r>
              <a:rPr lang="kk-KZ" sz="4000" b="1" dirty="0" smtClean="0">
                <a:latin typeface="Arial Black" pitchFamily="34" charset="0"/>
              </a:rPr>
              <a:t>لِزَامًا</a:t>
            </a:r>
            <a:endParaRPr lang="kk-KZ" sz="4000" b="1" dirty="0">
              <a:latin typeface="Arial Black" pitchFamily="34" charset="0"/>
            </a:endParaRPr>
          </a:p>
          <a:p>
            <a:pPr marL="0" indent="0">
              <a:buNone/>
            </a:pPr>
            <a:r>
              <a:rPr lang="tr-TR" sz="4000" b="1" dirty="0" smtClean="0">
                <a:latin typeface="Arial Black" pitchFamily="34" charset="0"/>
              </a:rPr>
              <a:t>«(</a:t>
            </a:r>
            <a:r>
              <a:rPr lang="tr-TR" sz="4000" b="1" dirty="0">
                <a:latin typeface="Arial Black" pitchFamily="34" charset="0"/>
              </a:rPr>
              <a:t>Ey Muhammed!) De ki: "Duanız olmasa, Rabbim size ne diye değer versin! Siz yalanladınız. Öyle ise azap yakanızı bırakmayacak.» </a:t>
            </a:r>
            <a:r>
              <a:rPr lang="tr-TR" dirty="0"/>
              <a:t>(Furkan suresi </a:t>
            </a:r>
            <a:r>
              <a:rPr lang="tr-TR" dirty="0" smtClean="0"/>
              <a:t>77</a:t>
            </a:r>
            <a:r>
              <a:rPr lang="tr-TR" dirty="0"/>
              <a:t>)</a:t>
            </a:r>
          </a:p>
        </p:txBody>
      </p:sp>
    </p:spTree>
    <p:extLst>
      <p:ext uri="{BB962C8B-B14F-4D97-AF65-F5344CB8AC3E}">
        <p14:creationId xmlns:p14="http://schemas.microsoft.com/office/powerpoint/2010/main" xmlns="" val="42235526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pPr marL="0" indent="0">
              <a:buNone/>
            </a:pPr>
            <a:r>
              <a:rPr lang="ar-AE" sz="6000" dirty="0" smtClean="0">
                <a:latin typeface="Arial Black" pitchFamily="34" charset="0"/>
              </a:rPr>
              <a:t>وَهُوَ </a:t>
            </a:r>
            <a:r>
              <a:rPr lang="ar-AE" sz="6000" dirty="0">
                <a:latin typeface="Arial Black" pitchFamily="34" charset="0"/>
              </a:rPr>
              <a:t>مَعَكُمْ أَيْنَ مَا كُنتُمْ وَاللَّهُ بِمَا </a:t>
            </a:r>
            <a:r>
              <a:rPr lang="ar-AE" sz="6000" dirty="0" smtClean="0">
                <a:latin typeface="Arial Black" pitchFamily="34" charset="0"/>
              </a:rPr>
              <a:t>تَعْمَلُونَ بَصِيرٌ</a:t>
            </a:r>
            <a:endParaRPr lang="ar-AE" sz="6000" dirty="0">
              <a:latin typeface="Arial Black" pitchFamily="34" charset="0"/>
            </a:endParaRPr>
          </a:p>
          <a:p>
            <a:pPr marL="0" indent="0">
              <a:buNone/>
            </a:pPr>
            <a:r>
              <a:rPr lang="tr-TR" sz="6000" dirty="0" smtClean="0">
                <a:latin typeface="Arial Black" pitchFamily="34" charset="0"/>
              </a:rPr>
              <a:t>«…Nerede </a:t>
            </a:r>
            <a:r>
              <a:rPr lang="tr-TR" sz="6000" dirty="0">
                <a:latin typeface="Arial Black" pitchFamily="34" charset="0"/>
              </a:rPr>
              <a:t>olsanız, O sizinle beraberdir. Allah, bütün yaptıklarınızı hakkıyla görendir</a:t>
            </a:r>
            <a:r>
              <a:rPr lang="tr-TR" sz="6000" dirty="0" smtClean="0">
                <a:latin typeface="Arial Black" pitchFamily="34" charset="0"/>
              </a:rPr>
              <a:t>.» </a:t>
            </a:r>
            <a:r>
              <a:rPr lang="tr-TR" dirty="0"/>
              <a:t>(</a:t>
            </a:r>
            <a:r>
              <a:rPr lang="tr-TR" dirty="0" err="1"/>
              <a:t>Hadid</a:t>
            </a:r>
            <a:r>
              <a:rPr lang="tr-TR" dirty="0"/>
              <a:t>, suresi 4)</a:t>
            </a:r>
          </a:p>
          <a:p>
            <a:endParaRPr lang="tr-TR" dirty="0"/>
          </a:p>
        </p:txBody>
      </p:sp>
    </p:spTree>
    <p:extLst>
      <p:ext uri="{BB962C8B-B14F-4D97-AF65-F5344CB8AC3E}">
        <p14:creationId xmlns:p14="http://schemas.microsoft.com/office/powerpoint/2010/main" xmlns="" val="19814123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sz="4000" b="1" dirty="0" smtClean="0">
                <a:solidFill>
                  <a:srgbClr val="00B050"/>
                </a:solidFill>
                <a:latin typeface="Arial Black" pitchFamily="34" charset="0"/>
              </a:rPr>
              <a:t>ALLAH KULLARINA HER YERDE  VE ZAMANDA ŞAH DAMARINDAN DAHA YAKINDIR</a:t>
            </a:r>
          </a:p>
          <a:p>
            <a:r>
              <a:rPr lang="ar-AE" sz="4000" b="1" dirty="0" smtClean="0">
                <a:latin typeface="Arial Black" pitchFamily="34" charset="0"/>
              </a:rPr>
              <a:t>وَاِذَا </a:t>
            </a:r>
            <a:r>
              <a:rPr lang="ar-AE" sz="4000" b="1" dirty="0">
                <a:latin typeface="Arial Black" pitchFamily="34" charset="0"/>
              </a:rPr>
              <a:t>سَاَلَكَ عِبَادٖى عَنّٖى فَاِنّٖى قَرٖيبٌ اُجٖيبُ دَعْوَةَ الدَّاعِ اِذَا دَعَانِ فَلْيَسْتَجٖيبُوا لٖى وَلْيُؤْمِنُوا بٖى لَعَلَّهُمْ </a:t>
            </a:r>
            <a:r>
              <a:rPr lang="ar-AE" sz="4000" b="1" dirty="0" smtClean="0">
                <a:latin typeface="Arial Black" pitchFamily="34" charset="0"/>
              </a:rPr>
              <a:t>يَرْشُدُونَ</a:t>
            </a:r>
            <a:endParaRPr lang="ar-AE" sz="4000" b="1" dirty="0">
              <a:latin typeface="Arial Black" pitchFamily="34" charset="0"/>
            </a:endParaRPr>
          </a:p>
          <a:p>
            <a:pPr marL="0" indent="0">
              <a:buNone/>
            </a:pPr>
            <a:r>
              <a:rPr lang="tr-TR" sz="4000" b="1" dirty="0" smtClean="0">
                <a:latin typeface="Arial Black" pitchFamily="34" charset="0"/>
              </a:rPr>
              <a:t>«Kullarım</a:t>
            </a:r>
            <a:r>
              <a:rPr lang="tr-TR" sz="4000" b="1" dirty="0">
                <a:latin typeface="Arial Black" pitchFamily="34" charset="0"/>
              </a:rPr>
              <a:t>, beni senden sorarlarsa, (bilsinler ki), gerçekten ben (onlara çok) yakınım. Bana dua edince, dua edenin duasına cevap veririm. O hâlde, doğru yolu bulmaları için benim davetime uysunlar, bana iman etsinler</a:t>
            </a:r>
            <a:r>
              <a:rPr lang="tr-TR" sz="4000" b="1" dirty="0" smtClean="0">
                <a:latin typeface="Arial Black" pitchFamily="34" charset="0"/>
              </a:rPr>
              <a:t>.» </a:t>
            </a:r>
            <a:r>
              <a:rPr lang="tr-TR" dirty="0" smtClean="0"/>
              <a:t>(Bakara suresi 186)</a:t>
            </a:r>
            <a:endParaRPr lang="tr-TR" dirty="0"/>
          </a:p>
        </p:txBody>
      </p:sp>
    </p:spTree>
    <p:extLst>
      <p:ext uri="{BB962C8B-B14F-4D97-AF65-F5344CB8AC3E}">
        <p14:creationId xmlns:p14="http://schemas.microsoft.com/office/powerpoint/2010/main" xmlns="" val="32218155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dirty="0" smtClean="0">
                <a:solidFill>
                  <a:srgbClr val="00B050"/>
                </a:solidFill>
                <a:latin typeface="Arial Black" pitchFamily="34" charset="0"/>
              </a:rPr>
              <a:t>BAYRAMLARLA İLGİLİ ANLATTIKLARIMIZI MADDELER HALİNDE ÖZETLERSE:</a:t>
            </a:r>
          </a:p>
          <a:p>
            <a:pPr marL="0" indent="0">
              <a:buNone/>
            </a:pPr>
            <a:r>
              <a:rPr lang="tr-TR" dirty="0" smtClean="0">
                <a:solidFill>
                  <a:srgbClr val="0070C0"/>
                </a:solidFill>
                <a:latin typeface="Arial Black" pitchFamily="34" charset="0"/>
              </a:rPr>
              <a:t>1)</a:t>
            </a:r>
            <a:r>
              <a:rPr lang="tr-TR" dirty="0" smtClean="0">
                <a:latin typeface="Arial Black" pitchFamily="34" charset="0"/>
              </a:rPr>
              <a:t>BAYRAMLAR BİRLİK VE BERABERLİK GÜNLERİDİR.</a:t>
            </a:r>
          </a:p>
          <a:p>
            <a:pPr marL="0" indent="0">
              <a:buNone/>
            </a:pPr>
            <a:r>
              <a:rPr lang="tr-TR" dirty="0" smtClean="0">
                <a:solidFill>
                  <a:srgbClr val="0070C0"/>
                </a:solidFill>
                <a:latin typeface="Arial Black" pitchFamily="34" charset="0"/>
              </a:rPr>
              <a:t>2)</a:t>
            </a:r>
            <a:r>
              <a:rPr lang="tr-TR" dirty="0" smtClean="0">
                <a:latin typeface="Arial Black" pitchFamily="34" charset="0"/>
              </a:rPr>
              <a:t>BAYRAMLAR ANNE VE BABALARIN MEMNUN EDİLDİĞİ VE AKRABALARLA SILAH-İ RAHİMİN GÜÇLENDİRİLDİĞİ GÜNLERDİR.</a:t>
            </a:r>
          </a:p>
          <a:p>
            <a:pPr marL="0" indent="0">
              <a:buNone/>
            </a:pPr>
            <a:r>
              <a:rPr lang="tr-TR" dirty="0" smtClean="0">
                <a:solidFill>
                  <a:srgbClr val="0070C0"/>
                </a:solidFill>
                <a:latin typeface="Arial Black" pitchFamily="34" charset="0"/>
              </a:rPr>
              <a:t>3)</a:t>
            </a:r>
            <a:r>
              <a:rPr lang="tr-TR" dirty="0" smtClean="0">
                <a:latin typeface="Arial Black" pitchFamily="34" charset="0"/>
              </a:rPr>
              <a:t>BAYRAMLAR; ÇOCUKLARIN NEŞELENDİĞİ VE HEDİYELERLE ÇOŞTUĞU GÜNLERDİR</a:t>
            </a:r>
          </a:p>
          <a:p>
            <a:pPr marL="0" indent="0">
              <a:buNone/>
            </a:pPr>
            <a:r>
              <a:rPr lang="tr-TR" dirty="0" smtClean="0">
                <a:solidFill>
                  <a:srgbClr val="0070C0"/>
                </a:solidFill>
                <a:latin typeface="Arial Black" pitchFamily="34" charset="0"/>
              </a:rPr>
              <a:t>4)</a:t>
            </a:r>
            <a:r>
              <a:rPr lang="tr-TR" dirty="0" smtClean="0">
                <a:latin typeface="Arial Black" pitchFamily="34" charset="0"/>
              </a:rPr>
              <a:t>BAYRAMALAR; FAKİRLERİN, YOKSULLARIN VE ÖZELLİKLE DE YETİMLERİN SEVİNDİRİLDİKLERİ GÜNLERDİR.</a:t>
            </a:r>
          </a:p>
          <a:p>
            <a:pPr marL="0" indent="0">
              <a:buNone/>
            </a:pPr>
            <a:endParaRPr lang="tr-TR" dirty="0"/>
          </a:p>
        </p:txBody>
      </p:sp>
    </p:spTree>
    <p:extLst>
      <p:ext uri="{BB962C8B-B14F-4D97-AF65-F5344CB8AC3E}">
        <p14:creationId xmlns:p14="http://schemas.microsoft.com/office/powerpoint/2010/main" xmlns="" val="3065097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indent="0">
              <a:buNone/>
            </a:pPr>
            <a:r>
              <a:rPr lang="tr-TR" sz="3600" dirty="0">
                <a:solidFill>
                  <a:srgbClr val="0070C0"/>
                </a:solidFill>
                <a:latin typeface="Arial Black" pitchFamily="34" charset="0"/>
              </a:rPr>
              <a:t>5)</a:t>
            </a:r>
            <a:r>
              <a:rPr lang="tr-TR" sz="3600" dirty="0">
                <a:latin typeface="Arial Black" pitchFamily="34" charset="0"/>
              </a:rPr>
              <a:t>BAYRAMLAR; HASTALARIN ZİYERET EDİLİP GARİP VE ÇARESİZ OLMADIKLARINI HİSSETTİRME </a:t>
            </a:r>
            <a:r>
              <a:rPr lang="tr-TR" sz="3600" dirty="0" smtClean="0">
                <a:latin typeface="Arial Black" pitchFamily="34" charset="0"/>
              </a:rPr>
              <a:t>GÜNLERİDİR</a:t>
            </a:r>
          </a:p>
          <a:p>
            <a:pPr marL="0" indent="0">
              <a:buNone/>
            </a:pPr>
            <a:r>
              <a:rPr lang="tr-TR" sz="3600" dirty="0" smtClean="0">
                <a:solidFill>
                  <a:srgbClr val="0070C0"/>
                </a:solidFill>
                <a:latin typeface="Arial Black" pitchFamily="34" charset="0"/>
              </a:rPr>
              <a:t>6)</a:t>
            </a:r>
            <a:r>
              <a:rPr lang="tr-TR" sz="3600" dirty="0" smtClean="0">
                <a:latin typeface="Arial Black" pitchFamily="34" charset="0"/>
              </a:rPr>
              <a:t>BAYRAMLAR; KABİR ZİYARETLERİ YAPILARAK ÖLMÜŞLERİMİZİ UNUTMAMAK VE ÖLÜM BİZEDE GELECEĞİNİN FARKINDA OLARAK KABİR ZİYARETİNDE BULUNUP İBRET ALMA GÜNLERİDİR.</a:t>
            </a:r>
          </a:p>
          <a:p>
            <a:endParaRPr lang="tr-TR" dirty="0" smtClean="0"/>
          </a:p>
          <a:p>
            <a:endParaRPr lang="tr-TR" dirty="0"/>
          </a:p>
        </p:txBody>
      </p:sp>
    </p:spTree>
    <p:extLst>
      <p:ext uri="{BB962C8B-B14F-4D97-AF65-F5344CB8AC3E}">
        <p14:creationId xmlns:p14="http://schemas.microsoft.com/office/powerpoint/2010/main" xmlns="" val="3882321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4000" b="1" dirty="0" smtClean="0">
                <a:solidFill>
                  <a:srgbClr val="0070C0"/>
                </a:solidFill>
                <a:latin typeface="Arial Black" pitchFamily="34" charset="0"/>
              </a:rPr>
              <a:t>BAYRAM NAMAZI TARİFİ VE BİR KAÇ HUSUS</a:t>
            </a:r>
          </a:p>
          <a:p>
            <a:r>
              <a:rPr lang="tr-TR" sz="4000" dirty="0" smtClean="0">
                <a:solidFill>
                  <a:srgbClr val="0070C0"/>
                </a:solidFill>
                <a:latin typeface="Arial Black" pitchFamily="34" charset="0"/>
              </a:rPr>
              <a:t>1) </a:t>
            </a:r>
            <a:r>
              <a:rPr lang="tr-TR" sz="4000" dirty="0" smtClean="0">
                <a:solidFill>
                  <a:srgbClr val="FF0000"/>
                </a:solidFill>
                <a:latin typeface="Arial Black" pitchFamily="34" charset="0"/>
              </a:rPr>
              <a:t>BAYARAM NAMAZLARI KAÇ REKAATTIR?</a:t>
            </a:r>
          </a:p>
          <a:p>
            <a:r>
              <a:rPr lang="tr-TR" sz="4000" dirty="0" smtClean="0">
                <a:latin typeface="Arial Black" pitchFamily="34" charset="0"/>
              </a:rPr>
              <a:t>Bayram </a:t>
            </a:r>
            <a:r>
              <a:rPr lang="tr-TR" sz="4000" dirty="0">
                <a:latin typeface="Arial Black" pitchFamily="34" charset="0"/>
              </a:rPr>
              <a:t>namazı, biri Ramazan bayramında, diğeri Kurban bayramında olmak üzere yılda iki defa kılınan iki </a:t>
            </a:r>
            <a:r>
              <a:rPr lang="tr-TR" sz="4000" dirty="0" err="1">
                <a:latin typeface="Arial Black" pitchFamily="34" charset="0"/>
              </a:rPr>
              <a:t>rek’atlik</a:t>
            </a:r>
            <a:r>
              <a:rPr lang="tr-TR" sz="4000" dirty="0">
                <a:latin typeface="Arial Black" pitchFamily="34" charset="0"/>
              </a:rPr>
              <a:t> bir namazdır. </a:t>
            </a:r>
          </a:p>
        </p:txBody>
      </p:sp>
    </p:spTree>
    <p:extLst>
      <p:ext uri="{BB962C8B-B14F-4D97-AF65-F5344CB8AC3E}">
        <p14:creationId xmlns:p14="http://schemas.microsoft.com/office/powerpoint/2010/main" xmlns="" val="33005126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4400" dirty="0" smtClean="0">
                <a:solidFill>
                  <a:srgbClr val="0070C0"/>
                </a:solidFill>
                <a:latin typeface="Arial Black" pitchFamily="34" charset="0"/>
              </a:rPr>
              <a:t>3) </a:t>
            </a:r>
            <a:r>
              <a:rPr lang="tr-TR" sz="4400" dirty="0" smtClean="0">
                <a:solidFill>
                  <a:srgbClr val="FF0000"/>
                </a:solidFill>
                <a:latin typeface="Arial Black" pitchFamily="34" charset="0"/>
              </a:rPr>
              <a:t>BAYRAM </a:t>
            </a:r>
            <a:r>
              <a:rPr lang="tr-TR" sz="4400" dirty="0">
                <a:solidFill>
                  <a:srgbClr val="FF0000"/>
                </a:solidFill>
                <a:latin typeface="Arial Black" pitchFamily="34" charset="0"/>
              </a:rPr>
              <a:t>NAMAZININ VAKTİ NE ZAMANDIR?</a:t>
            </a:r>
          </a:p>
          <a:p>
            <a:r>
              <a:rPr lang="tr-TR" sz="4400" dirty="0">
                <a:latin typeface="Arial Black" pitchFamily="34" charset="0"/>
              </a:rPr>
              <a:t>Bayram namazının vakti, güneşin doğup, ufukta bir veya iki mızrak boyu yükselmesinden itibaren başlar ve </a:t>
            </a:r>
            <a:r>
              <a:rPr lang="tr-TR" sz="4400" dirty="0" err="1">
                <a:latin typeface="Arial Black" pitchFamily="34" charset="0"/>
              </a:rPr>
              <a:t>zevâl</a:t>
            </a:r>
            <a:r>
              <a:rPr lang="tr-TR" sz="4400" dirty="0">
                <a:latin typeface="Arial Black" pitchFamily="34" charset="0"/>
              </a:rPr>
              <a:t> vakti denilen güneşin tam tepeye dikilme zamanına kadar devam eder.</a:t>
            </a:r>
          </a:p>
          <a:p>
            <a:endParaRPr lang="tr-TR" dirty="0"/>
          </a:p>
          <a:p>
            <a:endParaRPr lang="tr-TR" dirty="0"/>
          </a:p>
          <a:p>
            <a:endParaRPr lang="tr-TR" dirty="0"/>
          </a:p>
        </p:txBody>
      </p:sp>
    </p:spTree>
    <p:extLst>
      <p:ext uri="{BB962C8B-B14F-4D97-AF65-F5344CB8AC3E}">
        <p14:creationId xmlns:p14="http://schemas.microsoft.com/office/powerpoint/2010/main" xmlns="" val="187306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b="1" dirty="0" smtClean="0">
                <a:solidFill>
                  <a:srgbClr val="00B050"/>
                </a:solidFill>
                <a:latin typeface="Arial Black" pitchFamily="34" charset="0"/>
              </a:rPr>
              <a:t>ALVARLI EFE HAZRETLERİ BAYRAMIN NASIL BİR BAYRAM OLMASI GEREKTİĞİNİ MISRALARINDA ŞÖYLE İFEDE EDER;</a:t>
            </a:r>
          </a:p>
          <a:p>
            <a:pPr marL="0" indent="0" algn="ctr">
              <a:buNone/>
            </a:pPr>
            <a:r>
              <a:rPr lang="tr-TR" b="1" dirty="0" smtClean="0"/>
              <a:t>Can bula cananını</a:t>
            </a:r>
          </a:p>
          <a:p>
            <a:pPr marL="0" indent="0" algn="ctr">
              <a:buNone/>
            </a:pPr>
            <a:r>
              <a:rPr lang="tr-TR" b="1" dirty="0" smtClean="0">
                <a:solidFill>
                  <a:srgbClr val="00B050"/>
                </a:solidFill>
              </a:rPr>
              <a:t>Bayram O Bayram Ola</a:t>
            </a:r>
          </a:p>
          <a:p>
            <a:pPr marL="0" indent="0" algn="ctr">
              <a:buNone/>
            </a:pPr>
            <a:r>
              <a:rPr lang="tr-TR" b="1" dirty="0" smtClean="0"/>
              <a:t>Kul bula sultanını</a:t>
            </a:r>
          </a:p>
          <a:p>
            <a:pPr marL="0" indent="0" algn="ctr">
              <a:buNone/>
            </a:pPr>
            <a:r>
              <a:rPr lang="tr-TR" b="1" dirty="0">
                <a:solidFill>
                  <a:srgbClr val="00B050"/>
                </a:solidFill>
              </a:rPr>
              <a:t>Bayram O Bayram </a:t>
            </a:r>
            <a:r>
              <a:rPr lang="tr-TR" b="1" dirty="0" smtClean="0">
                <a:solidFill>
                  <a:srgbClr val="00B050"/>
                </a:solidFill>
              </a:rPr>
              <a:t>Ola</a:t>
            </a:r>
          </a:p>
          <a:p>
            <a:pPr marL="0" indent="0">
              <a:buNone/>
            </a:pPr>
            <a:endParaRPr lang="tr-TR" b="1" dirty="0"/>
          </a:p>
          <a:p>
            <a:pPr marL="0" indent="0">
              <a:buNone/>
            </a:pPr>
            <a:r>
              <a:rPr lang="tr-TR" b="1" dirty="0" smtClean="0"/>
              <a:t>Hüznü keder def ola                 Lutfi Ya Lutfi Kerim</a:t>
            </a:r>
          </a:p>
          <a:p>
            <a:pPr marL="0" indent="0">
              <a:buNone/>
            </a:pPr>
            <a:r>
              <a:rPr lang="tr-TR" b="1" dirty="0" smtClean="0"/>
              <a:t>Dilde hicap </a:t>
            </a:r>
            <a:r>
              <a:rPr lang="tr-TR" b="1" dirty="0" err="1" smtClean="0"/>
              <a:t>ref</a:t>
            </a:r>
            <a:r>
              <a:rPr lang="tr-TR" b="1" dirty="0" smtClean="0"/>
              <a:t> ola                     Erişe </a:t>
            </a:r>
            <a:r>
              <a:rPr lang="tr-TR" b="1" dirty="0" err="1" smtClean="0"/>
              <a:t>Rahmu</a:t>
            </a:r>
            <a:r>
              <a:rPr lang="tr-TR" b="1" dirty="0" smtClean="0"/>
              <a:t> Rahim</a:t>
            </a:r>
          </a:p>
          <a:p>
            <a:pPr marL="0" indent="0">
              <a:buNone/>
            </a:pPr>
            <a:r>
              <a:rPr lang="tr-TR" b="1" dirty="0" smtClean="0"/>
              <a:t>Cümle günah af ola                   </a:t>
            </a:r>
            <a:r>
              <a:rPr lang="tr-TR" b="1" dirty="0" err="1" smtClean="0"/>
              <a:t>Ber</a:t>
            </a:r>
            <a:r>
              <a:rPr lang="tr-TR" b="1" dirty="0" smtClean="0"/>
              <a:t> </a:t>
            </a:r>
            <a:r>
              <a:rPr lang="tr-TR" b="1" dirty="0" err="1" smtClean="0"/>
              <a:t>murad</a:t>
            </a:r>
            <a:r>
              <a:rPr lang="tr-TR" b="1" dirty="0" smtClean="0"/>
              <a:t> ede fehim</a:t>
            </a:r>
          </a:p>
          <a:p>
            <a:pPr marL="0" indent="0">
              <a:buNone/>
            </a:pPr>
            <a:r>
              <a:rPr lang="tr-TR" b="1" dirty="0">
                <a:solidFill>
                  <a:srgbClr val="00B050"/>
                </a:solidFill>
              </a:rPr>
              <a:t>Bayram O Bayram Ola              </a:t>
            </a:r>
            <a:r>
              <a:rPr lang="tr-TR" b="1" dirty="0" smtClean="0">
                <a:solidFill>
                  <a:srgbClr val="00B050"/>
                </a:solidFill>
              </a:rPr>
              <a:t>Bayram </a:t>
            </a:r>
            <a:r>
              <a:rPr lang="tr-TR" b="1" dirty="0">
                <a:solidFill>
                  <a:srgbClr val="00B050"/>
                </a:solidFill>
              </a:rPr>
              <a:t>O Bayram Ola</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xmlns="" val="1865070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sz="4800" dirty="0" smtClean="0">
                <a:solidFill>
                  <a:srgbClr val="0070C0"/>
                </a:solidFill>
                <a:latin typeface="Arial Black" pitchFamily="34" charset="0"/>
              </a:rPr>
              <a:t>6) </a:t>
            </a:r>
            <a:r>
              <a:rPr lang="tr-TR" sz="4800" dirty="0" smtClean="0">
                <a:solidFill>
                  <a:srgbClr val="FF0000"/>
                </a:solidFill>
                <a:latin typeface="Arial Black" pitchFamily="34" charset="0"/>
              </a:rPr>
              <a:t>BAYRAM NAMAZLARINDAN ÖNCE VE SONRA NAFİLE NAMAZ KILINIR MI?</a:t>
            </a:r>
          </a:p>
          <a:p>
            <a:r>
              <a:rPr lang="tr-TR" sz="4800" dirty="0" smtClean="0">
                <a:latin typeface="Arial Black" pitchFamily="34" charset="0"/>
              </a:rPr>
              <a:t>Bayram </a:t>
            </a:r>
            <a:r>
              <a:rPr lang="tr-TR" sz="4800" dirty="0">
                <a:latin typeface="Arial Black" pitchFamily="34" charset="0"/>
              </a:rPr>
              <a:t>namazından evvel gerek evde ve gerek camide; bayram namazından sonra da camide nafile namazı kılmak mekruhtur. Eve gelirse kılınabilir.</a:t>
            </a:r>
          </a:p>
          <a:p>
            <a:pPr marL="0" indent="0">
              <a:buNone/>
            </a:pPr>
            <a:endParaRPr lang="tr-TR" dirty="0"/>
          </a:p>
        </p:txBody>
      </p:sp>
    </p:spTree>
    <p:extLst>
      <p:ext uri="{BB962C8B-B14F-4D97-AF65-F5344CB8AC3E}">
        <p14:creationId xmlns:p14="http://schemas.microsoft.com/office/powerpoint/2010/main" xmlns="" val="5853751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dirty="0">
                <a:solidFill>
                  <a:srgbClr val="0070C0"/>
                </a:solidFill>
                <a:latin typeface="Arial Black" pitchFamily="34" charset="0"/>
              </a:rPr>
              <a:t>7</a:t>
            </a:r>
            <a:r>
              <a:rPr lang="tr-TR" dirty="0" smtClean="0">
                <a:solidFill>
                  <a:srgbClr val="0070C0"/>
                </a:solidFill>
                <a:latin typeface="Arial Black" pitchFamily="34" charset="0"/>
              </a:rPr>
              <a:t>) </a:t>
            </a:r>
            <a:r>
              <a:rPr lang="tr-TR" dirty="0" smtClean="0">
                <a:solidFill>
                  <a:srgbClr val="FF0000"/>
                </a:solidFill>
                <a:latin typeface="Arial Black" pitchFamily="34" charset="0"/>
              </a:rPr>
              <a:t>BAYRAM NAMAZININ KILINIŞI</a:t>
            </a:r>
          </a:p>
          <a:p>
            <a:pPr marL="0" indent="0">
              <a:buNone/>
            </a:pPr>
            <a:r>
              <a:rPr lang="tr-TR" dirty="0" smtClean="0">
                <a:latin typeface="Arial Black" pitchFamily="34" charset="0"/>
              </a:rPr>
              <a:t>Bayram </a:t>
            </a:r>
            <a:r>
              <a:rPr lang="tr-TR" dirty="0">
                <a:latin typeface="Arial Black" pitchFamily="34" charset="0"/>
              </a:rPr>
              <a:t>namazları ikişer rekattır. Cemaat şartı vardır. İmam okuduğu sureleri dışından =cehren okur. Ezan ve kamet getirilmeksizin, imam iki rekat Ramazan veya Kurban Bayramı namazına diye; cemaat de aynen imam gibi, hangi bayram namazını kılıyorsa o bayram namazına niyet eder ve imama uyduğunu söyler. </a:t>
            </a:r>
            <a:endParaRPr lang="tr-TR" dirty="0" smtClean="0">
              <a:latin typeface="Arial Black" pitchFamily="34" charset="0"/>
            </a:endParaRPr>
          </a:p>
          <a:p>
            <a:r>
              <a:rPr lang="tr-TR" dirty="0" smtClean="0">
                <a:solidFill>
                  <a:srgbClr val="0070C0"/>
                </a:solidFill>
                <a:latin typeface="Arial Black" pitchFamily="34" charset="0"/>
              </a:rPr>
              <a:t>8) </a:t>
            </a:r>
            <a:r>
              <a:rPr lang="tr-TR" dirty="0" smtClean="0">
                <a:solidFill>
                  <a:srgbClr val="FF0000"/>
                </a:solidFill>
                <a:latin typeface="Arial Black" pitchFamily="34" charset="0"/>
              </a:rPr>
              <a:t>BAYRAM NAMAZI NİYETİ:</a:t>
            </a:r>
          </a:p>
          <a:p>
            <a:pPr marL="0" indent="0">
              <a:buNone/>
            </a:pPr>
            <a:r>
              <a:rPr lang="tr-TR" dirty="0" smtClean="0">
                <a:latin typeface="Arial Black" pitchFamily="34" charset="0"/>
              </a:rPr>
              <a:t>  </a:t>
            </a:r>
            <a:r>
              <a:rPr lang="tr-TR" dirty="0">
                <a:latin typeface="Arial Black" pitchFamily="34" charset="0"/>
              </a:rPr>
              <a:t>Niyet ettim Allah rızası için iki rekat Ramazan Bayramı namazını kılmaya, uydum imama der. </a:t>
            </a:r>
            <a:endParaRPr lang="tr-TR" dirty="0" smtClean="0">
              <a:latin typeface="Arial Black" pitchFamily="34" charset="0"/>
            </a:endParaRPr>
          </a:p>
        </p:txBody>
      </p:sp>
    </p:spTree>
    <p:extLst>
      <p:ext uri="{BB962C8B-B14F-4D97-AF65-F5344CB8AC3E}">
        <p14:creationId xmlns:p14="http://schemas.microsoft.com/office/powerpoint/2010/main" xmlns="" val="19928601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10000"/>
          </a:bodyPr>
          <a:lstStyle/>
          <a:p>
            <a:r>
              <a:rPr lang="tr-TR" dirty="0">
                <a:latin typeface="Arial Black" pitchFamily="34" charset="0"/>
              </a:rPr>
              <a:t>İmam ve arkasından cemaat "</a:t>
            </a:r>
            <a:r>
              <a:rPr lang="tr-TR" dirty="0" err="1">
                <a:latin typeface="Arial Black" pitchFamily="34" charset="0"/>
              </a:rPr>
              <a:t>Allâhü</a:t>
            </a:r>
            <a:r>
              <a:rPr lang="tr-TR" dirty="0">
                <a:latin typeface="Arial Black" pitchFamily="34" charset="0"/>
              </a:rPr>
              <a:t> </a:t>
            </a:r>
            <a:r>
              <a:rPr lang="tr-TR" dirty="0" err="1">
                <a:latin typeface="Arial Black" pitchFamily="34" charset="0"/>
              </a:rPr>
              <a:t>ekber</a:t>
            </a:r>
            <a:r>
              <a:rPr lang="tr-TR" dirty="0">
                <a:latin typeface="Arial Black" pitchFamily="34" charset="0"/>
              </a:rPr>
              <a:t>" diyerek </a:t>
            </a:r>
            <a:r>
              <a:rPr lang="tr-TR" dirty="0" err="1">
                <a:latin typeface="Arial Black" pitchFamily="34" charset="0"/>
              </a:rPr>
              <a:t>iftitah</a:t>
            </a:r>
            <a:r>
              <a:rPr lang="tr-TR" dirty="0">
                <a:latin typeface="Arial Black" pitchFamily="34" charset="0"/>
              </a:rPr>
              <a:t> </a:t>
            </a:r>
            <a:r>
              <a:rPr lang="tr-TR" dirty="0" err="1">
                <a:latin typeface="Arial Black" pitchFamily="34" charset="0"/>
              </a:rPr>
              <a:t>tekbiri’ni</a:t>
            </a:r>
            <a:r>
              <a:rPr lang="tr-TR" dirty="0">
                <a:latin typeface="Arial Black" pitchFamily="34" charset="0"/>
              </a:rPr>
              <a:t> alır. Arkasından hep birlikte eller bağlanır ve gizlice "</a:t>
            </a:r>
            <a:r>
              <a:rPr lang="tr-TR" dirty="0" err="1">
                <a:latin typeface="Arial Black" pitchFamily="34" charset="0"/>
              </a:rPr>
              <a:t>Sübhaneke</a:t>
            </a:r>
            <a:r>
              <a:rPr lang="tr-TR" dirty="0">
                <a:latin typeface="Arial Black" pitchFamily="34" charset="0"/>
              </a:rPr>
              <a:t>" okunur. Sonra imam açıktan, cemaat sessizce arka arkaya üç tekbir alır. Her tekbirde eller kulak hizasına kadar kaldırılır ve arkasından aşağıya indirilir. her iki tekbir arasında da üç defa "</a:t>
            </a:r>
            <a:r>
              <a:rPr lang="tr-TR" dirty="0" err="1">
                <a:latin typeface="Arial Black" pitchFamily="34" charset="0"/>
              </a:rPr>
              <a:t>sübhanallah</a:t>
            </a:r>
            <a:r>
              <a:rPr lang="tr-TR" dirty="0">
                <a:latin typeface="Arial Black" pitchFamily="34" charset="0"/>
              </a:rPr>
              <a:t>" diyecek kadar durulur. Üçüncü tekbirin ardından eller bağlanır ve imam gizlice "</a:t>
            </a:r>
            <a:r>
              <a:rPr lang="tr-TR" dirty="0" err="1">
                <a:latin typeface="Arial Black" pitchFamily="34" charset="0"/>
              </a:rPr>
              <a:t>eûzü</a:t>
            </a:r>
            <a:r>
              <a:rPr lang="tr-TR" dirty="0">
                <a:latin typeface="Arial Black" pitchFamily="34" charset="0"/>
              </a:rPr>
              <a:t> besmele" çeker. Arkasından açıktan Fatiha ile bir sure okur veya en az Kur'an'dan üç ayet veya üç ayet miktarı bir ayet okur. Bunları okuduktan sonra hep beraber "</a:t>
            </a:r>
            <a:r>
              <a:rPr lang="tr-TR" dirty="0" err="1">
                <a:latin typeface="Arial Black" pitchFamily="34" charset="0"/>
              </a:rPr>
              <a:t>Allahü</a:t>
            </a:r>
            <a:r>
              <a:rPr lang="tr-TR" dirty="0">
                <a:latin typeface="Arial Black" pitchFamily="34" charset="0"/>
              </a:rPr>
              <a:t> </a:t>
            </a:r>
            <a:r>
              <a:rPr lang="tr-TR" dirty="0" err="1">
                <a:latin typeface="Arial Black" pitchFamily="34" charset="0"/>
              </a:rPr>
              <a:t>ekber</a:t>
            </a:r>
            <a:r>
              <a:rPr lang="tr-TR" dirty="0">
                <a:latin typeface="Arial Black" pitchFamily="34" charset="0"/>
              </a:rPr>
              <a:t>" diyerek </a:t>
            </a:r>
            <a:r>
              <a:rPr lang="tr-TR" dirty="0" err="1">
                <a:latin typeface="Arial Black" pitchFamily="34" charset="0"/>
              </a:rPr>
              <a:t>rukûa</a:t>
            </a:r>
            <a:r>
              <a:rPr lang="tr-TR" dirty="0">
                <a:latin typeface="Arial Black" pitchFamily="34" charset="0"/>
              </a:rPr>
              <a:t> gidilir. Normal namazdaki gibi </a:t>
            </a:r>
            <a:r>
              <a:rPr lang="tr-TR" dirty="0" err="1">
                <a:latin typeface="Arial Black" pitchFamily="34" charset="0"/>
              </a:rPr>
              <a:t>rukû</a:t>
            </a:r>
            <a:r>
              <a:rPr lang="tr-TR" dirty="0">
                <a:latin typeface="Arial Black" pitchFamily="34" charset="0"/>
              </a:rPr>
              <a:t> ve secdeler yapıldıktan sonra ayağa kalkılır ve eller bağlanır. </a:t>
            </a:r>
          </a:p>
          <a:p>
            <a:endParaRPr lang="tr-TR" dirty="0"/>
          </a:p>
        </p:txBody>
      </p:sp>
    </p:spTree>
    <p:extLst>
      <p:ext uri="{BB962C8B-B14F-4D97-AF65-F5344CB8AC3E}">
        <p14:creationId xmlns:p14="http://schemas.microsoft.com/office/powerpoint/2010/main" xmlns="" val="4226147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0"/>
            <a:ext cx="9036496" cy="6858000"/>
          </a:xfrm>
        </p:spPr>
        <p:txBody>
          <a:bodyPr>
            <a:normAutofit fontScale="92500" lnSpcReduction="20000"/>
          </a:bodyPr>
          <a:lstStyle/>
          <a:p>
            <a:r>
              <a:rPr lang="tr-TR" dirty="0">
                <a:latin typeface="Arial Black" pitchFamily="34" charset="0"/>
              </a:rPr>
              <a:t>Yine imam içinden gizlice besmele çeker. Açıktan Fatiha ve bir zammı </a:t>
            </a:r>
            <a:r>
              <a:rPr lang="tr-TR" dirty="0" err="1">
                <a:latin typeface="Arial Black" pitchFamily="34" charset="0"/>
              </a:rPr>
              <a:t>sûre</a:t>
            </a:r>
            <a:r>
              <a:rPr lang="tr-TR" dirty="0">
                <a:latin typeface="Arial Black" pitchFamily="34" charset="0"/>
              </a:rPr>
              <a:t> okuduktan sonra, tekrar "</a:t>
            </a:r>
            <a:r>
              <a:rPr lang="tr-TR" dirty="0" err="1">
                <a:latin typeface="Arial Black" pitchFamily="34" charset="0"/>
              </a:rPr>
              <a:t>Allahü</a:t>
            </a:r>
            <a:r>
              <a:rPr lang="tr-TR" dirty="0">
                <a:latin typeface="Arial Black" pitchFamily="34" charset="0"/>
              </a:rPr>
              <a:t> </a:t>
            </a:r>
            <a:r>
              <a:rPr lang="tr-TR" dirty="0" err="1">
                <a:latin typeface="Arial Black" pitchFamily="34" charset="0"/>
              </a:rPr>
              <a:t>ekber</a:t>
            </a:r>
            <a:r>
              <a:rPr lang="tr-TR" dirty="0">
                <a:latin typeface="Arial Black" pitchFamily="34" charset="0"/>
              </a:rPr>
              <a:t>" diyerek üç defa tekbir alınır. Her tekbirde, birinci rekatta olduğu gibi eller kaldırılır ve tekbir aralarında yine üç defa '</a:t>
            </a:r>
            <a:r>
              <a:rPr lang="tr-TR" dirty="0" err="1">
                <a:latin typeface="Arial Black" pitchFamily="34" charset="0"/>
              </a:rPr>
              <a:t>sübhanallah</a:t>
            </a:r>
            <a:r>
              <a:rPr lang="tr-TR" dirty="0">
                <a:latin typeface="Arial Black" pitchFamily="34" charset="0"/>
              </a:rPr>
              <a:t>' diyecek kadar durulur. Tekbir aralarında eller bağlanmayıp aşağıya salıverilir. Dördüncü tekbiri de imam açıktan; cemaat gizli alarak, </a:t>
            </a:r>
            <a:r>
              <a:rPr lang="tr-TR" dirty="0" err="1">
                <a:latin typeface="Arial Black" pitchFamily="34" charset="0"/>
              </a:rPr>
              <a:t>rukûa</a:t>
            </a:r>
            <a:r>
              <a:rPr lang="tr-TR" dirty="0">
                <a:latin typeface="Arial Black" pitchFamily="34" charset="0"/>
              </a:rPr>
              <a:t> giderler. Normal bir namazdaki gibi, </a:t>
            </a:r>
            <a:r>
              <a:rPr lang="tr-TR" dirty="0" err="1">
                <a:latin typeface="Arial Black" pitchFamily="34" charset="0"/>
              </a:rPr>
              <a:t>rukû</a:t>
            </a:r>
            <a:r>
              <a:rPr lang="tr-TR" dirty="0">
                <a:latin typeface="Arial Black" pitchFamily="34" charset="0"/>
              </a:rPr>
              <a:t>' ve secdelerden sonra oturulur. "</a:t>
            </a:r>
            <a:r>
              <a:rPr lang="tr-TR" dirty="0" err="1">
                <a:latin typeface="Arial Black" pitchFamily="34" charset="0"/>
              </a:rPr>
              <a:t>Ettehıyyatü</a:t>
            </a:r>
            <a:r>
              <a:rPr lang="tr-TR" dirty="0">
                <a:latin typeface="Arial Black" pitchFamily="34" charset="0"/>
              </a:rPr>
              <a:t>.." "</a:t>
            </a:r>
            <a:r>
              <a:rPr lang="tr-TR" dirty="0" err="1">
                <a:latin typeface="Arial Black" pitchFamily="34" charset="0"/>
              </a:rPr>
              <a:t>Allahümme</a:t>
            </a:r>
            <a:r>
              <a:rPr lang="tr-TR" dirty="0">
                <a:latin typeface="Arial Black" pitchFamily="34" charset="0"/>
              </a:rPr>
              <a:t> </a:t>
            </a:r>
            <a:r>
              <a:rPr lang="tr-TR" dirty="0" err="1">
                <a:latin typeface="Arial Black" pitchFamily="34" charset="0"/>
              </a:rPr>
              <a:t>salli</a:t>
            </a:r>
            <a:r>
              <a:rPr lang="tr-TR" dirty="0">
                <a:latin typeface="Arial Black" pitchFamily="34" charset="0"/>
              </a:rPr>
              <a:t> ve </a:t>
            </a:r>
            <a:r>
              <a:rPr lang="tr-TR" dirty="0" err="1">
                <a:latin typeface="Arial Black" pitchFamily="34" charset="0"/>
              </a:rPr>
              <a:t>Bârik</a:t>
            </a:r>
            <a:r>
              <a:rPr lang="tr-TR" dirty="0">
                <a:latin typeface="Arial Black" pitchFamily="34" charset="0"/>
              </a:rPr>
              <a:t>" duaları ile "</a:t>
            </a:r>
            <a:r>
              <a:rPr lang="tr-TR" dirty="0" err="1">
                <a:latin typeface="Arial Black" pitchFamily="34" charset="0"/>
              </a:rPr>
              <a:t>Rabbenâ</a:t>
            </a:r>
            <a:r>
              <a:rPr lang="tr-TR" dirty="0">
                <a:latin typeface="Arial Black" pitchFamily="34" charset="0"/>
              </a:rPr>
              <a:t> </a:t>
            </a:r>
            <a:r>
              <a:rPr lang="tr-TR" dirty="0" err="1">
                <a:latin typeface="Arial Black" pitchFamily="34" charset="0"/>
              </a:rPr>
              <a:t>âtina</a:t>
            </a:r>
            <a:r>
              <a:rPr lang="tr-TR" dirty="0">
                <a:latin typeface="Arial Black" pitchFamily="34" charset="0"/>
              </a:rPr>
              <a:t>.." duaları okunduktan sonra iki tarafa selâm verilir.</a:t>
            </a:r>
          </a:p>
          <a:p>
            <a:endParaRPr lang="tr-TR" dirty="0"/>
          </a:p>
        </p:txBody>
      </p:sp>
    </p:spTree>
    <p:extLst>
      <p:ext uri="{BB962C8B-B14F-4D97-AF65-F5344CB8AC3E}">
        <p14:creationId xmlns:p14="http://schemas.microsoft.com/office/powerpoint/2010/main" xmlns="" val="3419315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sz="4400" dirty="0" smtClean="0">
                <a:solidFill>
                  <a:srgbClr val="0070C0"/>
                </a:solidFill>
                <a:latin typeface="Arial Black" pitchFamily="34" charset="0"/>
              </a:rPr>
              <a:t>9) </a:t>
            </a:r>
            <a:r>
              <a:rPr lang="tr-TR" sz="4400" dirty="0" smtClean="0">
                <a:solidFill>
                  <a:srgbClr val="FF0000"/>
                </a:solidFill>
                <a:latin typeface="Arial Black" pitchFamily="34" charset="0"/>
              </a:rPr>
              <a:t>BAYRAM NAMAZ KILMA TAMAMLANDIKTAN SONRA</a:t>
            </a:r>
          </a:p>
          <a:p>
            <a:r>
              <a:rPr lang="tr-TR" sz="4400" dirty="0" smtClean="0">
                <a:latin typeface="Arial Black" pitchFamily="34" charset="0"/>
              </a:rPr>
              <a:t>Namaz </a:t>
            </a:r>
            <a:r>
              <a:rPr lang="tr-TR" sz="4400" dirty="0">
                <a:latin typeface="Arial Black" pitchFamily="34" charset="0"/>
              </a:rPr>
              <a:t>bu şekilde tamamlandıktan sonra, </a:t>
            </a:r>
            <a:r>
              <a:rPr lang="tr-TR" sz="4400" dirty="0" smtClean="0">
                <a:latin typeface="Arial Black" pitchFamily="34" charset="0"/>
              </a:rPr>
              <a:t>hatip </a:t>
            </a:r>
            <a:r>
              <a:rPr lang="tr-TR" sz="4400" dirty="0">
                <a:latin typeface="Arial Black" pitchFamily="34" charset="0"/>
              </a:rPr>
              <a:t>hutbeye çıkar ve oturmadan, hutbesine başlar. Bayram hutbelerine tekbir ile başlanır.  Ramazan Bayramı'nda ise biraz tehir etmek sünnettir</a:t>
            </a:r>
            <a:r>
              <a:rPr lang="tr-TR" sz="4400" dirty="0" smtClean="0">
                <a:latin typeface="Arial Black" pitchFamily="34" charset="0"/>
              </a:rPr>
              <a:t>. </a:t>
            </a:r>
            <a:endParaRPr lang="tr-TR" sz="4400" dirty="0">
              <a:latin typeface="Arial Black" pitchFamily="34" charset="0"/>
            </a:endParaRPr>
          </a:p>
          <a:p>
            <a:endParaRPr lang="tr-TR" dirty="0"/>
          </a:p>
        </p:txBody>
      </p:sp>
    </p:spTree>
    <p:extLst>
      <p:ext uri="{BB962C8B-B14F-4D97-AF65-F5344CB8AC3E}">
        <p14:creationId xmlns:p14="http://schemas.microsoft.com/office/powerpoint/2010/main" xmlns="" val="38223665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pPr algn="ctr">
              <a:buFont typeface="Wingdings" pitchFamily="2" charset="2"/>
              <a:buChar char="q"/>
            </a:pPr>
            <a:r>
              <a:rPr lang="tr-TR" dirty="0" smtClean="0">
                <a:solidFill>
                  <a:srgbClr val="00B050"/>
                </a:solidFill>
                <a:latin typeface="Arial Black" pitchFamily="34" charset="0"/>
              </a:rPr>
              <a:t>DUAMIZ</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BU GÜN KURBAN BAYRAMI TÜM KESİLECEK KURBANLARIMIZI SENİN RIZANA UYGUN KESMEYİ BİZLERE İHSAN EYLE</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HABİL GİBİ KURBANLARIMIZI SANA EN İYİSİNİ, İÇTEN VE SAMİMİYYETLE SUNMAYI İHSAN EYLE</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HZ İSMAİL AS GİBİ SANA TESLİM OLMAYI BİZLERE İHSAN EYLE</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SANA KURBAN OLMAYI VE SENİN YOLUNDAN AYRILMAMAYI VE CEMALİNLE MÜŞERREF OLMAYI İHSAN EYLE</a:t>
            </a:r>
            <a:endParaRPr lang="tr-TR" dirty="0">
              <a:latin typeface="Arial Black" pitchFamily="34" charset="0"/>
            </a:endParaRPr>
          </a:p>
        </p:txBody>
      </p:sp>
    </p:spTree>
    <p:extLst>
      <p:ext uri="{BB962C8B-B14F-4D97-AF65-F5344CB8AC3E}">
        <p14:creationId xmlns:p14="http://schemas.microsoft.com/office/powerpoint/2010/main" xmlns="" val="174070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İSLAMA VE MÜSLÜMANLARA YARDIM EYLE.</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TÜM MÜSLÜMANLARI GAFLETTEN VE DELALETTEN UYANDIR</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SURİYEDE, IRAKTA VE PATANİDEKİ MÜSLÜMANLARA YARDIM EYLE</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ORTA AFRİKADA Kİ, DOĞU TÜRKİSTANDA Kİ, KARABAĞDA Kİ VE ARAKANDAKİ TÜM MÜSLÜMANLARA YARDIM EYLE</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ÜLKEMİZDEKİ MÜSLÜMANLARA YARDIM EYLE VE AYAĞA KALDIR, KIYAMA KALDIR VE CİHADA KALDIR YA RABBELALEMİN </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ZALİMLER FİLİSTİNLİ KARDEŞLERİMZİ ÖLDÜRÜYOR MÜSLÜMANLAR OLARAK BİR ŞEY YAPAMIYORUZ BİZLERİ AFEYLE VE FİLİSTİNLİ MÜSLÜMANLARA ZATIN HÜRMETİNE YARDIM EYLE ALLAHIM </a:t>
            </a:r>
          </a:p>
          <a:p>
            <a:pPr>
              <a:buFont typeface="Wingdings" pitchFamily="2" charset="2"/>
              <a:buChar char="q"/>
            </a:pPr>
            <a:r>
              <a:rPr lang="tr-TR" dirty="0" smtClean="0">
                <a:solidFill>
                  <a:srgbClr val="00B050"/>
                </a:solidFill>
                <a:latin typeface="Arial Black" pitchFamily="34" charset="0"/>
              </a:rPr>
              <a:t>-</a:t>
            </a:r>
            <a:r>
              <a:rPr lang="tr-TR" dirty="0" smtClean="0">
                <a:latin typeface="Arial Black" pitchFamily="34" charset="0"/>
              </a:rPr>
              <a:t> ALLAHIM TÜM DÜNYADAKİ ZALİMLERİ KAHR-U PERİŞAN EYLE</a:t>
            </a:r>
          </a:p>
          <a:p>
            <a:pPr marL="0" indent="0">
              <a:buNone/>
            </a:pPr>
            <a:endParaRPr lang="tr-TR" dirty="0">
              <a:latin typeface="Arial Black" pitchFamily="34" charset="0"/>
            </a:endParaRPr>
          </a:p>
        </p:txBody>
      </p:sp>
    </p:spTree>
    <p:extLst>
      <p:ext uri="{BB962C8B-B14F-4D97-AF65-F5344CB8AC3E}">
        <p14:creationId xmlns:p14="http://schemas.microsoft.com/office/powerpoint/2010/main" xmlns="" val="11288103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r>
              <a:rPr lang="tr-TR" dirty="0" smtClean="0">
                <a:solidFill>
                  <a:srgbClr val="002060"/>
                </a:solidFill>
                <a:latin typeface="Arial Black" pitchFamily="34" charset="0"/>
              </a:rPr>
              <a:t>SOHBETİMİZİ SONLANDIRIREN </a:t>
            </a:r>
          </a:p>
          <a:p>
            <a:r>
              <a:rPr lang="tr-TR" dirty="0" smtClean="0">
                <a:solidFill>
                  <a:srgbClr val="002060"/>
                </a:solidFill>
                <a:latin typeface="Arial Black" pitchFamily="34" charset="0"/>
              </a:rPr>
              <a:t>KURBAN BAYRAMI BİZLERE, AİLELERİMİZE VE TÜM İSLAM ALEMİNE HAYIRLI OLMASINI VE BİRLİK VE BERABERLİĞİMİZE VESİLE OLMASINI YÜCE RABBİMİZDEN NİYAZ EDİYORUM. </a:t>
            </a:r>
          </a:p>
          <a:p>
            <a:r>
              <a:rPr lang="tr-TR" dirty="0" smtClean="0">
                <a:solidFill>
                  <a:srgbClr val="FF0000"/>
                </a:solidFill>
                <a:latin typeface="Arial Black" pitchFamily="34" charset="0"/>
              </a:rPr>
              <a:t>SEVDİKLERİMİZLE BERABER HUZURLU, MUTLU VE HER DAİM SEVİNÇLİ BAYRAM VE BAYRAMLAR GEÇİRMEMİZİ RABBİM HEPİMİZE NASİP EYLESİN</a:t>
            </a:r>
          </a:p>
          <a:p>
            <a:r>
              <a:rPr lang="tr-TR" dirty="0" smtClean="0">
                <a:latin typeface="Arial Black" pitchFamily="34" charset="0"/>
              </a:rPr>
              <a:t>GÜNÜMÜZ AYDINLIK OLSUN. GÖNLÜMÜZ İSLAM NURUYLA DOLSUN</a:t>
            </a:r>
          </a:p>
          <a:p>
            <a:r>
              <a:rPr lang="tr-TR" dirty="0" smtClean="0">
                <a:solidFill>
                  <a:srgbClr val="7030A0"/>
                </a:solidFill>
                <a:latin typeface="Arial Black" pitchFamily="34" charset="0"/>
              </a:rPr>
              <a:t>KURBAN BAYRAMIMIZ MÜBAREK OLSUN.</a:t>
            </a:r>
          </a:p>
          <a:p>
            <a:r>
              <a:rPr lang="tr-TR" dirty="0" smtClean="0">
                <a:solidFill>
                  <a:srgbClr val="00B050"/>
                </a:solidFill>
                <a:latin typeface="Arial Black" pitchFamily="34" charset="0"/>
              </a:rPr>
              <a:t>ALLAH HER DAİM SİZİNLE BERABER OLSUN</a:t>
            </a:r>
          </a:p>
          <a:p>
            <a:r>
              <a:rPr lang="tr-TR" dirty="0" smtClean="0">
                <a:solidFill>
                  <a:schemeClr val="accent6">
                    <a:lumMod val="50000"/>
                  </a:schemeClr>
                </a:solidFill>
                <a:latin typeface="Arial Black" pitchFamily="34" charset="0"/>
              </a:rPr>
              <a:t>SİZİ ALLAH’A EMANET EDİYORUM.</a:t>
            </a:r>
          </a:p>
          <a:p>
            <a:r>
              <a:rPr lang="tr-TR" dirty="0" smtClean="0">
                <a:solidFill>
                  <a:srgbClr val="0070C0"/>
                </a:solidFill>
                <a:latin typeface="Arial Black" pitchFamily="34" charset="0"/>
              </a:rPr>
              <a:t>ESSELAMÜALEYKÜM VERAHMETÜLLAHİ VEBERAKATÜH.</a:t>
            </a:r>
            <a:endParaRPr lang="tr-TR" dirty="0">
              <a:solidFill>
                <a:srgbClr val="0070C0"/>
              </a:solidFill>
              <a:latin typeface="Arial Black" pitchFamily="34" charset="0"/>
            </a:endParaRPr>
          </a:p>
        </p:txBody>
      </p:sp>
    </p:spTree>
    <p:extLst>
      <p:ext uri="{BB962C8B-B14F-4D97-AF65-F5344CB8AC3E}">
        <p14:creationId xmlns:p14="http://schemas.microsoft.com/office/powerpoint/2010/main" xmlns="" val="265871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r>
              <a:rPr lang="tr-TR" dirty="0" smtClean="0">
                <a:solidFill>
                  <a:schemeClr val="accent6">
                    <a:lumMod val="50000"/>
                  </a:schemeClr>
                </a:solidFill>
                <a:latin typeface="Arial Black" pitchFamily="34" charset="0"/>
              </a:rPr>
              <a:t>BAYRAMLARDA SEVİNÇLİ VE NEŞELİ OLMAK İSLAMIN PİRENSİPLERİNDENDİR</a:t>
            </a:r>
          </a:p>
          <a:p>
            <a:r>
              <a:rPr lang="tr-TR" dirty="0" smtClean="0">
                <a:latin typeface="Arial Black" pitchFamily="34" charset="0"/>
              </a:rPr>
              <a:t> </a:t>
            </a:r>
            <a:r>
              <a:rPr lang="tr-TR" dirty="0">
                <a:latin typeface="Arial Black" pitchFamily="34" charset="0"/>
              </a:rPr>
              <a:t>Hz. Peygamber, Hz. </a:t>
            </a:r>
            <a:r>
              <a:rPr lang="tr-TR" dirty="0" err="1">
                <a:latin typeface="Arial Black" pitchFamily="34" charset="0"/>
              </a:rPr>
              <a:t>Ebû</a:t>
            </a:r>
            <a:r>
              <a:rPr lang="tr-TR" dirty="0">
                <a:latin typeface="Arial Black" pitchFamily="34" charset="0"/>
              </a:rPr>
              <a:t> </a:t>
            </a:r>
            <a:r>
              <a:rPr lang="tr-TR" dirty="0" err="1">
                <a:latin typeface="Arial Black" pitchFamily="34" charset="0"/>
              </a:rPr>
              <a:t>Bekr</a:t>
            </a:r>
            <a:r>
              <a:rPr lang="tr-TR" dirty="0">
                <a:latin typeface="Arial Black" pitchFamily="34" charset="0"/>
              </a:rPr>
              <a:t> (</a:t>
            </a:r>
            <a:r>
              <a:rPr lang="tr-TR" dirty="0" err="1">
                <a:latin typeface="Arial Black" pitchFamily="34" charset="0"/>
              </a:rPr>
              <a:t>r.a</a:t>
            </a:r>
            <a:r>
              <a:rPr lang="tr-TR" dirty="0">
                <a:latin typeface="Arial Black" pitchFamily="34" charset="0"/>
              </a:rPr>
              <a:t>.)'e "Ebu </a:t>
            </a:r>
            <a:r>
              <a:rPr lang="tr-TR" dirty="0" err="1">
                <a:latin typeface="Arial Black" pitchFamily="34" charset="0"/>
              </a:rPr>
              <a:t>Bekr</a:t>
            </a:r>
            <a:r>
              <a:rPr lang="tr-TR" dirty="0">
                <a:latin typeface="Arial Black" pitchFamily="34" charset="0"/>
              </a:rPr>
              <a:t>! her ümmetin bir bayramı vardır, bu da bizim bayramımızdır" buyurmakla, bu günlerde yapılacak meşru eğlence ve sevinç izhar etme keyfiyetine cevaz vermişlerdir. Düğünlerde olduğu gibi, bayramlarda da sevinçli olduğunu açıkça göstermek için, İslâm'a aykırı olmayacak şekilde eğlenmeler tertiplemek caizdir. Hatta bayramlarda sevinçli olduğunu açıkça ortaya koymak İslâm'ın prensiplerindendir</a:t>
            </a:r>
            <a:r>
              <a:rPr lang="tr-TR" dirty="0"/>
              <a:t>. (</a:t>
            </a:r>
            <a:r>
              <a:rPr lang="tr-TR" dirty="0" err="1"/>
              <a:t>Tecrîdi</a:t>
            </a:r>
            <a:r>
              <a:rPr lang="tr-TR" dirty="0"/>
              <a:t> </a:t>
            </a:r>
            <a:r>
              <a:rPr lang="tr-TR" dirty="0" err="1"/>
              <a:t>Sarîh</a:t>
            </a:r>
            <a:r>
              <a:rPr lang="tr-TR" dirty="0"/>
              <a:t> Tercümesi, III, 157).</a:t>
            </a:r>
          </a:p>
        </p:txBody>
      </p:sp>
    </p:spTree>
    <p:extLst>
      <p:ext uri="{BB962C8B-B14F-4D97-AF65-F5344CB8AC3E}">
        <p14:creationId xmlns:p14="http://schemas.microsoft.com/office/powerpoint/2010/main" xmlns="" val="14540046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5231</Words>
  <Application>Microsoft Office PowerPoint</Application>
  <PresentationFormat>Ekran Gösterisi (4:3)</PresentationFormat>
  <Paragraphs>293</Paragraphs>
  <Slides>87</Slides>
  <Notes>1</Notes>
  <HiddenSlides>0</HiddenSlides>
  <MMClips>0</MMClips>
  <ScaleCrop>false</ScaleCrop>
  <HeadingPairs>
    <vt:vector size="4" baseType="variant">
      <vt:variant>
        <vt:lpstr>Tema</vt:lpstr>
      </vt:variant>
      <vt:variant>
        <vt:i4>1</vt:i4>
      </vt:variant>
      <vt:variant>
        <vt:lpstr>Slayt Başlıkları</vt:lpstr>
      </vt:variant>
      <vt:variant>
        <vt:i4>87</vt:i4>
      </vt:variant>
    </vt:vector>
  </HeadingPairs>
  <TitlesOfParts>
    <vt:vector size="88"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 KURBAN ALLAH’A ULAŞMAZ ANCAK ALLAH’A ULAŞAN TAKVADIR لَنْ يَنَالَ اللّٰهَ لُحُومُهَا وَلَا دِمَاؤُهَا وَلٰكِنْ يَنَالُهُ التَّقْوٰى  مِنْكُمْ كَذٰلِكَ سَخَّرَهَا لَكُمْ لِتُكَبِّرُوا اللّٰهَ عَلٰى مَا هَدٰیكُمْ وَبَشِّرِ الْمُحْسِنٖينَ</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dc:creator>
  <cp:lastModifiedBy>Computer</cp:lastModifiedBy>
  <cp:revision>45</cp:revision>
  <dcterms:created xsi:type="dcterms:W3CDTF">2014-09-17T13:24:18Z</dcterms:created>
  <dcterms:modified xsi:type="dcterms:W3CDTF">2015-09-16T14:16:25Z</dcterms:modified>
</cp:coreProperties>
</file>